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Helvetica Neue" panose="02000503000000020004" pitchFamily="2"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Open Sans ExtraBold" panose="020F0502020204030204" pitchFamily="34" charset="0"/>
      <p:bold r:id="rId29"/>
      <p:italic r:id="rId30"/>
      <p:boldItalic r:id="rId31"/>
    </p:embeddedFont>
    <p:embeddedFont>
      <p:font typeface="Open Sans Light" panose="020F03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F41D36-14E9-4691-8A7E-910FE955A596}">
  <a:tblStyle styleId="{5AF41D36-14E9-4691-8A7E-910FE955A5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na Gómez" userId="bf5bc3ea39631e6d" providerId="LiveId" clId="{D09E9925-432A-5C41-A1AF-8B1D9225B463}"/>
    <pc:docChg chg="modSld">
      <pc:chgData name="Juliana Gómez" userId="bf5bc3ea39631e6d" providerId="LiveId" clId="{D09E9925-432A-5C41-A1AF-8B1D9225B463}" dt="2023-08-11T20:16:59.011" v="145" actId="20577"/>
      <pc:docMkLst>
        <pc:docMk/>
      </pc:docMkLst>
      <pc:sldChg chg="modSp mod">
        <pc:chgData name="Juliana Gómez" userId="bf5bc3ea39631e6d" providerId="LiveId" clId="{D09E9925-432A-5C41-A1AF-8B1D9225B463}" dt="2023-08-11T20:16:59.011" v="145" actId="20577"/>
        <pc:sldMkLst>
          <pc:docMk/>
          <pc:sldMk cId="0" sldId="270"/>
        </pc:sldMkLst>
        <pc:graphicFrameChg chg="modGraphic">
          <ac:chgData name="Juliana Gómez" userId="bf5bc3ea39631e6d" providerId="LiveId" clId="{D09E9925-432A-5C41-A1AF-8B1D9225B463}" dt="2023-08-11T20:16:59.011" v="145" actId="20577"/>
          <ac:graphicFrameMkLst>
            <pc:docMk/>
            <pc:sldMk cId="0" sldId="270"/>
            <ac:graphicFrameMk id="272"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513473c6c0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513473c6c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b="1">
                <a:solidFill>
                  <a:srgbClr val="333333"/>
                </a:solidFill>
                <a:latin typeface="Helvetica Neue"/>
                <a:ea typeface="Helvetica Neue"/>
                <a:cs typeface="Helvetica Neue"/>
                <a:sym typeface="Helvetica Neue"/>
              </a:rPr>
              <a:t>Juliana</a:t>
            </a:r>
            <a:endParaRPr/>
          </a:p>
          <a:p>
            <a:pPr marL="0" lvl="0" indent="0" algn="l" rtl="0">
              <a:spcBef>
                <a:spcPts val="800"/>
              </a:spcBef>
              <a:spcAft>
                <a:spcPts val="0"/>
              </a:spcAft>
              <a:buNone/>
            </a:pPr>
            <a:endParaRPr/>
          </a:p>
          <a:p>
            <a:pPr marL="0" lvl="0" indent="0" algn="l" rtl="0">
              <a:spcBef>
                <a:spcPts val="0"/>
              </a:spcBef>
              <a:spcAft>
                <a:spcPts val="0"/>
              </a:spcAft>
              <a:buNone/>
            </a:pPr>
            <a:r>
              <a:rPr lang="en"/>
              <a:t>Hello everyone. Our project is titled “Identifying Age-related conditions”, and is part of a Kaggle competition, held by Invitro Cell Research. </a:t>
            </a:r>
            <a:endParaRPr/>
          </a:p>
          <a:p>
            <a:pPr marL="0" lvl="0" indent="0" algn="l" rtl="0">
              <a:spcBef>
                <a:spcPts val="0"/>
              </a:spcBef>
              <a:spcAft>
                <a:spcPts val="0"/>
              </a:spcAft>
              <a:buNone/>
            </a:pPr>
            <a:r>
              <a:rPr lang="en"/>
              <a:t>Our team is: Darby Brown, Bryan Burzon, Henry Caldera and myself, Juliana Gómez </a:t>
            </a:r>
            <a:r>
              <a:rPr lang="en" sz="1050" b="1">
                <a:solidFill>
                  <a:srgbClr val="333333"/>
                </a:solidFill>
                <a:latin typeface="Helvetica Neue"/>
                <a:ea typeface="Helvetica Neue"/>
                <a:cs typeface="Helvetica Neue"/>
                <a:sym typeface="Helvetica Neue"/>
              </a:rPr>
              <a:t>(NEXT SLIDE)</a:t>
            </a:r>
            <a:r>
              <a:rPr lang="en" sz="1050">
                <a:solidFill>
                  <a:srgbClr val="333333"/>
                </a:solidFill>
                <a:latin typeface="Helvetica Neue"/>
                <a:ea typeface="Helvetica Neue"/>
                <a:cs typeface="Helvetica Neue"/>
                <a:sym typeface="Helvetica Neue"/>
              </a:rPr>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609eaa0ce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609eaa0ce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Darby</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Since the perceptron didn’t work, our next step was to advance to logistic regression, a similar architecture but with less rigidity in the model output</a:t>
            </a:r>
            <a:r>
              <a:rPr lang="en" sz="1050" i="1">
                <a:solidFill>
                  <a:srgbClr val="333333"/>
                </a:solidFill>
                <a:latin typeface="Helvetica Neue"/>
                <a:ea typeface="Helvetica Neue"/>
                <a:cs typeface="Helvetica Neue"/>
                <a:sym typeface="Helvetica Neue"/>
              </a:rPr>
              <a:t> (using the sigmoid function we can predict probabilities of classes instead of just (-1,1)</a:t>
            </a:r>
            <a:r>
              <a:rPr lang="en" sz="1050">
                <a:solidFill>
                  <a:srgbClr val="333333"/>
                </a:solidFill>
                <a:latin typeface="Helvetica Neue"/>
                <a:ea typeface="Helvetica Neue"/>
                <a:cs typeface="Helvetica Neue"/>
                <a:sym typeface="Helvetica Neue"/>
              </a:rPr>
              <a:t>. Using logistic regression, we were able to get better results. We moved forward with an ablation study to optimize the feature set, class imbalance techniques, and hyperparameter tuning. After a lot of tinkering, we weren’t able to achieve an AUC-PRC above ~0.8. Pushing to this level also seemed to cause some overfit. As planned, we moved on to a multilayer perceptron to try to push the performance further. </a:t>
            </a:r>
            <a:endParaRPr sz="1050">
              <a:solidFill>
                <a:srgbClr val="333333"/>
              </a:solidFill>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609eaa0ce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609eaa0ce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b="1">
                <a:solidFill>
                  <a:srgbClr val="333333"/>
                </a:solidFill>
                <a:latin typeface="Helvetica Neue"/>
                <a:ea typeface="Helvetica Neue"/>
                <a:cs typeface="Helvetica Neue"/>
                <a:sym typeface="Helvetica Neue"/>
              </a:rPr>
              <a:t>Henry</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6004714382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600471438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Darby (and maybe Henry?)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(Ablation study etc)</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Clr>
                <a:schemeClr val="dk1"/>
              </a:buClr>
              <a:buSzPts val="1100"/>
              <a:buFont typeface="Arial"/>
              <a:buNone/>
            </a:pPr>
            <a:r>
              <a:rPr lang="en" sz="1050" b="1">
                <a:solidFill>
                  <a:srgbClr val="333333"/>
                </a:solidFill>
                <a:latin typeface="Helvetica Neue"/>
                <a:ea typeface="Helvetica Neue"/>
                <a:cs typeface="Helvetica Neue"/>
                <a:sym typeface="Helvetica Neue"/>
              </a:rPr>
              <a:t>(30%) Experiments: Provide insight into the effect of different hyperparameter choices. Please include tables, figures, graphs to illustrate your experiments.</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f36851e6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5f36851e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lnSpc>
                <a:spcPct val="115000"/>
              </a:lnSpc>
              <a:spcBef>
                <a:spcPts val="0"/>
              </a:spcBef>
              <a:spcAft>
                <a:spcPts val="0"/>
              </a:spcAft>
              <a:buClr>
                <a:srgbClr val="333333"/>
              </a:buClr>
              <a:buSzPts val="1050"/>
              <a:buFont typeface="Helvetica Neue"/>
              <a:buChar char="●"/>
            </a:pPr>
            <a:r>
              <a:rPr lang="en" sz="1050" b="1">
                <a:solidFill>
                  <a:srgbClr val="333333"/>
                </a:solidFill>
                <a:highlight>
                  <a:srgbClr val="FFFFFF"/>
                </a:highlight>
                <a:latin typeface="Helvetica Neue"/>
                <a:ea typeface="Helvetica Neue"/>
                <a:cs typeface="Helvetica Neue"/>
                <a:sym typeface="Helvetica Neue"/>
              </a:rPr>
              <a:t>Bryan</a:t>
            </a:r>
            <a:endParaRPr sz="1050" b="1">
              <a:solidFill>
                <a:srgbClr val="333333"/>
              </a:solidFill>
              <a:highlight>
                <a:srgbClr val="FFFFFF"/>
              </a:highlight>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Char char="●"/>
            </a:pPr>
            <a:r>
              <a:rPr lang="en" sz="1050" b="1">
                <a:solidFill>
                  <a:srgbClr val="333333"/>
                </a:solidFill>
                <a:highlight>
                  <a:srgbClr val="FFFFFF"/>
                </a:highlight>
                <a:latin typeface="Helvetica Neue"/>
                <a:ea typeface="Helvetica Neue"/>
                <a:cs typeface="Helvetica Neue"/>
                <a:sym typeface="Helvetica Neue"/>
              </a:rPr>
              <a:t>(10%) Conclusions:</a:t>
            </a:r>
            <a:r>
              <a:rPr lang="en" sz="1050">
                <a:solidFill>
                  <a:srgbClr val="333333"/>
                </a:solidFill>
                <a:highlight>
                  <a:srgbClr val="FFFFFF"/>
                </a:highlight>
                <a:latin typeface="Helvetica Neue"/>
                <a:ea typeface="Helvetica Neue"/>
                <a:cs typeface="Helvetica Neue"/>
                <a:sym typeface="Helvetica Neue"/>
              </a:rPr>
              <a:t> Summarize the key results, what has been learned, and avenues for future work.</a:t>
            </a:r>
            <a:endParaRPr sz="1050">
              <a:solidFill>
                <a:srgbClr val="333333"/>
              </a:solidFill>
              <a:highlight>
                <a:srgbClr val="FFFFFF"/>
              </a:highlight>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highlight>
                <a:srgbClr val="FFFFFF"/>
              </a:highlight>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highlight>
                <a:srgbClr val="FFFFFF"/>
              </a:highlight>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highlight>
                <a:srgbClr val="FFFFFF"/>
              </a:highlight>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a83471a65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a83471a65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Juliana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5f36851e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5f36851e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0d580b75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60d580b75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60d580b75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60d580b75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60e3cec557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60e3cec557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5f36851e6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5f36851e6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Juliana</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We wanted to know whether we could predict the presence of any of three age related conditions, because</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The current diagnosis approach is a long and intrusive process. </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And we can shorten this process by using predictive modeling.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Previous work in medicine has mainly focused on two model families to examine this question: </a:t>
            </a:r>
            <a:r>
              <a:rPr lang="en" sz="1050" b="1">
                <a:solidFill>
                  <a:srgbClr val="333333"/>
                </a:solidFill>
                <a:latin typeface="Helvetica Neue"/>
                <a:ea typeface="Helvetica Neue"/>
                <a:cs typeface="Helvetica Neue"/>
                <a:sym typeface="Helvetica Neue"/>
              </a:rPr>
              <a:t>(CLICK) </a:t>
            </a:r>
            <a:r>
              <a:rPr lang="en" sz="1050">
                <a:solidFill>
                  <a:srgbClr val="333333"/>
                </a:solidFill>
                <a:latin typeface="Helvetica Neue"/>
                <a:ea typeface="Helvetica Neue"/>
                <a:cs typeface="Helvetica Neue"/>
                <a:sym typeface="Helvetica Neue"/>
              </a:rPr>
              <a:t>decision trees and </a:t>
            </a:r>
            <a:r>
              <a:rPr lang="en" sz="1050" b="1">
                <a:solidFill>
                  <a:srgbClr val="333333"/>
                </a:solidFill>
                <a:latin typeface="Helvetica Neue"/>
                <a:ea typeface="Helvetica Neue"/>
                <a:cs typeface="Helvetica Neue"/>
                <a:sym typeface="Helvetica Neue"/>
              </a:rPr>
              <a:t>(CLICK) </a:t>
            </a:r>
            <a:r>
              <a:rPr lang="en" sz="1050">
                <a:solidFill>
                  <a:srgbClr val="333333"/>
                </a:solidFill>
                <a:latin typeface="Helvetica Neue"/>
                <a:ea typeface="Helvetica Neue"/>
                <a:cs typeface="Helvetica Neue"/>
                <a:sym typeface="Helvetica Neue"/>
              </a:rPr>
              <a:t>neural networks. </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Some applications of decision trees have been used to predict heart disease, while neural networks have been used to predict macular degeneration, both which are age-related diseases. </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We therefore used decision trees and neural networks in our analyses, which Darby will explain in more detail. </a:t>
            </a:r>
            <a:r>
              <a:rPr lang="en" sz="1050" b="1">
                <a:solidFill>
                  <a:srgbClr val="333333"/>
                </a:solidFill>
                <a:latin typeface="Helvetica Neue"/>
                <a:ea typeface="Helvetica Neue"/>
                <a:cs typeface="Helvetica Neue"/>
                <a:sym typeface="Helvetica Neue"/>
              </a:rPr>
              <a:t>(NEXT SLIDE)</a:t>
            </a:r>
            <a:r>
              <a:rPr lang="en" sz="1050">
                <a:solidFill>
                  <a:srgbClr val="333333"/>
                </a:solidFill>
                <a:latin typeface="Helvetica Neue"/>
                <a:ea typeface="Helvetica Neue"/>
                <a:cs typeface="Helvetica Neue"/>
                <a:sym typeface="Helvetica Neue"/>
              </a:rPr>
              <a:t> </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Explain what has been done before in this space: </a:t>
            </a:r>
            <a:endParaRPr sz="1050" b="1">
              <a:solidFill>
                <a:srgbClr val="333333"/>
              </a:solidFill>
              <a:latin typeface="Helvetica Neue"/>
              <a:ea typeface="Helvetica Neue"/>
              <a:cs typeface="Helvetica Neue"/>
              <a:sym typeface="Helvetica Neue"/>
            </a:endParaRPr>
          </a:p>
          <a:p>
            <a:pPr marL="457200" lvl="0" indent="-295275" algn="l" rtl="0">
              <a:lnSpc>
                <a:spcPct val="115000"/>
              </a:lnSpc>
              <a:spcBef>
                <a:spcPts val="800"/>
              </a:spcBef>
              <a:spcAft>
                <a:spcPts val="0"/>
              </a:spcAft>
              <a:buClr>
                <a:srgbClr val="333333"/>
              </a:buClr>
              <a:buSzPts val="1050"/>
              <a:buFont typeface="Helvetica Neue"/>
              <a:buChar char="-"/>
            </a:pPr>
            <a:r>
              <a:rPr lang="en" sz="1050" b="1" i="1">
                <a:solidFill>
                  <a:srgbClr val="333333"/>
                </a:solidFill>
                <a:latin typeface="Helvetica Neue"/>
                <a:ea typeface="Helvetica Neue"/>
                <a:cs typeface="Helvetica Neue"/>
                <a:sym typeface="Helvetica Neue"/>
              </a:rPr>
              <a:t>Decision Trees:</a:t>
            </a:r>
            <a:r>
              <a:rPr lang="en" sz="1050">
                <a:solidFill>
                  <a:srgbClr val="333333"/>
                </a:solidFill>
                <a:latin typeface="Helvetica Neue"/>
                <a:ea typeface="Helvetica Neue"/>
                <a:cs typeface="Helvetica Neue"/>
                <a:sym typeface="Helvetica Neue"/>
              </a:rPr>
              <a:t> </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Porgorelec et al. 2002. Decision Trees: An Overview and Their Use in Medicine</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Mythili et. al. 2013. A Heart Disease Prediction Model  using SVM-Decision Trees-Logistic Regression (SDL): “Most of the papers have implemented techniques such as SVM, neural networks, regression, decision trees, naïve Bayesian classifiers, etc. on multiple databases of patients from around the world.”</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Alageel et al. 2023. Using Machine Learning Algorithm as a Method for Improving Stroke Prediction. </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Char char="-"/>
            </a:pPr>
            <a:r>
              <a:rPr lang="en" sz="1050" b="1" i="1">
                <a:solidFill>
                  <a:srgbClr val="333333"/>
                </a:solidFill>
                <a:latin typeface="Helvetica Neue"/>
                <a:ea typeface="Helvetica Neue"/>
                <a:cs typeface="Helvetica Neue"/>
                <a:sym typeface="Helvetica Neue"/>
              </a:rPr>
              <a:t>Deep Neural Networks:</a:t>
            </a:r>
            <a:r>
              <a:rPr lang="en" sz="1050">
                <a:solidFill>
                  <a:srgbClr val="333333"/>
                </a:solidFill>
                <a:latin typeface="Helvetica Neue"/>
                <a:ea typeface="Helvetica Neue"/>
                <a:cs typeface="Helvetica Neue"/>
                <a:sym typeface="Helvetica Neue"/>
              </a:rPr>
              <a:t> Grassman et al. 2018 A Deep Learning Algorithm for Prediction of Age-Related Eye Disease Study Severity Scale for Age-Related Macular Degeneration from Color Fundus Photography</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Describe your overall plan to approach your question:</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 Provide a summary of your results.</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004714382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600471438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Darby</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When deciding our modeling approach, we started with our baseline. Due to the nature of the problem (diagnosing disease), most of the observations are class 0. We chose a baseline of simply predicting y = 0 which yields roughly 81% accuracy already. For the model choices, we opted for models that perform well for binary classification and models that were previously used in literature. Breaking it down into 2 categories, we focused on some decision trees and neural network architectures. With decision trees, we tried Random Forest and added complexity by trying XGBoost. For Neural networks, we started at the most basic with a simple perceptron, and progressed to logistic regression, then to multiplayer preceptron which is a type of feed-forward neural network.</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1- Motivation: </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Describe your overall plan to approach your question:</a:t>
            </a:r>
            <a:endParaRPr sz="1050" b="1">
              <a:solidFill>
                <a:srgbClr val="333333"/>
              </a:solidFill>
              <a:latin typeface="Helvetica Neue"/>
              <a:ea typeface="Helvetica Neue"/>
              <a:cs typeface="Helvetica Neue"/>
              <a:sym typeface="Helvetica Neue"/>
            </a:endParaRPr>
          </a:p>
          <a:p>
            <a:pPr marL="457200" lvl="0" indent="-295275" algn="l" rtl="0">
              <a:lnSpc>
                <a:spcPct val="115000"/>
              </a:lnSpc>
              <a:spcBef>
                <a:spcPts val="80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Baseline: Always predict 0 (none of the age related conditions)</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Decision trees:</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Random forest </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XGBoost</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Neural Networks</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Perceptron</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Multilayer perceptron</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AutoNum type="arabicPeriod"/>
            </a:pPr>
            <a:r>
              <a:rPr lang="en" sz="1050">
                <a:solidFill>
                  <a:srgbClr val="333333"/>
                </a:solidFill>
                <a:latin typeface="Helvetica Neue"/>
                <a:ea typeface="Helvetica Neue"/>
                <a:cs typeface="Helvetica Neue"/>
                <a:sym typeface="Helvetica Neue"/>
              </a:rPr>
              <a:t>More complexity</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More layers</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AutoNum type="alphaLcPeriod"/>
            </a:pPr>
            <a:r>
              <a:rPr lang="en" sz="1050">
                <a:solidFill>
                  <a:srgbClr val="333333"/>
                </a:solidFill>
                <a:latin typeface="Helvetica Neue"/>
                <a:ea typeface="Helvetica Neue"/>
                <a:cs typeface="Helvetica Neue"/>
                <a:sym typeface="Helvetica Neue"/>
              </a:rPr>
              <a:t>Hypertuning</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 Provide a summary of your results.</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004714382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004714382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Bryan</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1- Motivation: Provide a summary of your results.</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We took it upon ourselves to each take a model and after many trials and tribulations here are the results based on the log loss and auprc score for each of the training, validation and test set that we utilized in our model.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Clr>
                <a:schemeClr val="dk1"/>
              </a:buClr>
              <a:buSzPts val="1100"/>
              <a:buFont typeface="Arial"/>
              <a:buNone/>
            </a:pPr>
            <a:r>
              <a:rPr lang="en" sz="1050" b="1">
                <a:solidFill>
                  <a:srgbClr val="333333"/>
                </a:solidFill>
                <a:latin typeface="Helvetica Neue"/>
                <a:ea typeface="Helvetica Neue"/>
                <a:cs typeface="Helvetica Neue"/>
                <a:sym typeface="Helvetica Neue"/>
              </a:rPr>
              <a:t>One noticeable thing about this result is our perceptron model as This particular model did not converge which we will talk about later.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Starting from left to right we can see that for the most part our most basic models on the left were not as performant as compared to the more complex models such as the multilayer perceptron.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As a caveat  and will  be a theme throughout this presentation is the idea of how to deal with an imbalance dataset. As a spoiler, we dealt with this in two fronts both from the data and also the model.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When taking into account both the AUPRC and Log Loss We can see that multilayer perceptron performed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Comparatively better relative to the other models that were overfitted aka the decision tree or had relatively high Log loss.</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I will turn it over to Henry to talk more about our data.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5f36851e6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5f36851e6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Henry</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(15%) Data: Describe in detail the data that you are using, including the source(s) of the data and relevant statistics.</a:t>
            </a:r>
            <a:endParaRPr sz="1050" b="1">
              <a:solidFill>
                <a:srgbClr val="333333"/>
              </a:solidFill>
              <a:latin typeface="Helvetica Neue"/>
              <a:ea typeface="Helvetica Neue"/>
              <a:cs typeface="Helvetica Neue"/>
              <a:sym typeface="Helvetica Neue"/>
            </a:endParaRPr>
          </a:p>
          <a:p>
            <a:pPr marL="457200" lvl="0" indent="-295275" algn="l" rtl="0">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Source: InVitro Cell Research </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Full dataset shape is (617, 61):</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617 rows</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60 features:</a:t>
            </a:r>
            <a:endParaRPr sz="1050">
              <a:solidFill>
                <a:srgbClr val="333333"/>
              </a:solidFill>
              <a:latin typeface="Helvetica Neue"/>
              <a:ea typeface="Helvetica Neue"/>
              <a:cs typeface="Helvetica Neue"/>
              <a:sym typeface="Helvetica Neue"/>
            </a:endParaRPr>
          </a:p>
          <a:p>
            <a:pPr marL="1371600" lvl="2"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56 health characteristics</a:t>
            </a:r>
            <a:endParaRPr sz="1050">
              <a:solidFill>
                <a:srgbClr val="333333"/>
              </a:solidFill>
              <a:latin typeface="Helvetica Neue"/>
              <a:ea typeface="Helvetica Neue"/>
              <a:cs typeface="Helvetica Neue"/>
              <a:sym typeface="Helvetica Neue"/>
            </a:endParaRPr>
          </a:p>
          <a:p>
            <a:pPr marL="1371600" lvl="2"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3 experimental conditions</a:t>
            </a:r>
            <a:endParaRPr sz="1050">
              <a:solidFill>
                <a:srgbClr val="333333"/>
              </a:solidFill>
              <a:latin typeface="Helvetica Neue"/>
              <a:ea typeface="Helvetica Neue"/>
              <a:cs typeface="Helvetica Neue"/>
              <a:sym typeface="Helvetica Neue"/>
            </a:endParaRPr>
          </a:p>
          <a:p>
            <a:pPr marL="1371600" lvl="2"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Date when data was collected 	</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Labels: A binary target: </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1:one of the three conditions</a:t>
            </a:r>
            <a:endParaRPr sz="1050">
              <a:solidFill>
                <a:srgbClr val="333333"/>
              </a:solidFill>
              <a:latin typeface="Helvetica Neue"/>
              <a:ea typeface="Helvetica Neue"/>
              <a:cs typeface="Helvetica Neue"/>
              <a:sym typeface="Helvetica Neue"/>
            </a:endParaRPr>
          </a:p>
          <a:p>
            <a:pPr marL="914400" lvl="1"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0: indicates they have not.</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EDA: </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Unbalanced data set</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Missing data</a:t>
            </a:r>
            <a:endParaRPr sz="1050">
              <a:solidFill>
                <a:srgbClr val="333333"/>
              </a:solidFill>
              <a:latin typeface="Helvetica Neue"/>
              <a:ea typeface="Helvetica Neue"/>
              <a:cs typeface="Helvetica Neue"/>
              <a:sym typeface="Helvetica Neue"/>
            </a:endParaRPr>
          </a:p>
          <a:p>
            <a:pPr marL="45720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6004714382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600471438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Juliana</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Thank you Henry. We used decision trees in three ways </a:t>
            </a:r>
            <a:r>
              <a:rPr lang="en" sz="1050" b="1">
                <a:solidFill>
                  <a:srgbClr val="333333"/>
                </a:solidFill>
                <a:latin typeface="Helvetica Neue"/>
                <a:ea typeface="Helvetica Neue"/>
                <a:cs typeface="Helvetica Neue"/>
                <a:sym typeface="Helvetica Neue"/>
              </a:rPr>
              <a:t>(CLICK)</a:t>
            </a:r>
            <a:endParaRPr sz="1050" b="1">
              <a:solidFill>
                <a:srgbClr val="333333"/>
              </a:solidFill>
              <a:latin typeface="Helvetica Neue"/>
              <a:ea typeface="Helvetica Neue"/>
              <a:cs typeface="Helvetica Neue"/>
              <a:sym typeface="Helvetica Neue"/>
            </a:endParaRPr>
          </a:p>
          <a:p>
            <a:pPr marL="457200" lvl="0" indent="-295275" algn="l" rtl="0">
              <a:lnSpc>
                <a:spcPct val="115000"/>
              </a:lnSpc>
              <a:spcBef>
                <a:spcPts val="80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First, we used them for feature selection. To do this, we ran a RandomForest Classifier, and selected the top 39 features with greatest mean decrease in impurity. </a:t>
            </a:r>
            <a:r>
              <a:rPr lang="en" sz="1050" b="1">
                <a:solidFill>
                  <a:srgbClr val="333333"/>
                </a:solidFill>
                <a:latin typeface="Helvetica Neue"/>
                <a:ea typeface="Helvetica Neue"/>
                <a:cs typeface="Helvetica Neue"/>
                <a:sym typeface="Helvetica Neue"/>
              </a:rPr>
              <a:t>(CLICK)</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We chose this number because a Principal Components Analysis showed that 39 of the 56 features contributed to 95% of the variance. </a:t>
            </a:r>
            <a:endParaRPr sz="1050">
              <a:solidFill>
                <a:srgbClr val="333333"/>
              </a:solidFill>
              <a:latin typeface="Helvetica Neue"/>
              <a:ea typeface="Helvetica Neue"/>
              <a:cs typeface="Helvetica Neue"/>
              <a:sym typeface="Helvetica Neue"/>
            </a:endParaRPr>
          </a:p>
          <a:p>
            <a:pPr marL="457200" lvl="0" indent="-295275" algn="l" rtl="0">
              <a:lnSpc>
                <a:spcPct val="115000"/>
              </a:lnSpc>
              <a:spcBef>
                <a:spcPts val="0"/>
              </a:spcBef>
              <a:spcAft>
                <a:spcPts val="0"/>
              </a:spcAft>
              <a:buClr>
                <a:srgbClr val="333333"/>
              </a:buClr>
              <a:buSzPts val="1050"/>
              <a:buFont typeface="Helvetica Neue"/>
              <a:buChar char="-"/>
            </a:pPr>
            <a:r>
              <a:rPr lang="en" sz="1050">
                <a:solidFill>
                  <a:srgbClr val="333333"/>
                </a:solidFill>
                <a:latin typeface="Helvetica Neue"/>
                <a:ea typeface="Helvetica Neue"/>
                <a:cs typeface="Helvetica Neue"/>
                <a:sym typeface="Helvetica Neue"/>
              </a:rPr>
              <a:t>However, we noticed that some of these features we highly correlated </a:t>
            </a:r>
            <a:r>
              <a:rPr lang="en" sz="1050" b="1">
                <a:solidFill>
                  <a:srgbClr val="333333"/>
                </a:solidFill>
                <a:latin typeface="Helvetica Neue"/>
                <a:ea typeface="Helvetica Neue"/>
                <a:cs typeface="Helvetica Neue"/>
                <a:sym typeface="Helvetica Neue"/>
              </a:rPr>
              <a:t>(CLICK) </a:t>
            </a:r>
            <a:r>
              <a:rPr lang="en" sz="1050">
                <a:solidFill>
                  <a:srgbClr val="333333"/>
                </a:solidFill>
                <a:latin typeface="Helvetica Neue"/>
                <a:ea typeface="Helvetica Neue"/>
                <a:cs typeface="Helvetica Neue"/>
                <a:sym typeface="Helvetica Neue"/>
              </a:rPr>
              <a:t>so we excluded them from our feature selection.</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We used the final subset of features as input for our Neural Network Models. </a:t>
            </a:r>
            <a:r>
              <a:rPr lang="en" sz="1050" b="1">
                <a:solidFill>
                  <a:srgbClr val="333333"/>
                </a:solidFill>
                <a:latin typeface="Helvetica Neue"/>
                <a:ea typeface="Helvetica Neue"/>
                <a:cs typeface="Helvetica Neue"/>
                <a:sym typeface="Helvetica Neue"/>
              </a:rPr>
              <a:t>(NEXT SLIDE)</a:t>
            </a:r>
            <a:endParaRPr sz="1050">
              <a:solidFill>
                <a:srgbClr val="333333"/>
              </a:solidFill>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6004714382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600471438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Juliana</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Second, we used PCA as input for our Random Forest with a k-fold cross-validation. Our results were not great, due to large overfitting</a:t>
            </a:r>
            <a:r>
              <a:rPr lang="en" sz="1050" b="1">
                <a:solidFill>
                  <a:srgbClr val="333333"/>
                </a:solidFill>
                <a:latin typeface="Helvetica Neue"/>
                <a:ea typeface="Helvetica Neue"/>
                <a:cs typeface="Helvetica Neue"/>
                <a:sym typeface="Helvetica Neue"/>
              </a:rPr>
              <a:t> (CLICK)</a:t>
            </a:r>
            <a:r>
              <a:rPr lang="en" sz="1050">
                <a:solidFill>
                  <a:srgbClr val="333333"/>
                </a:solidFill>
                <a:latin typeface="Helvetica Neue"/>
                <a:ea typeface="Helvetica Neue"/>
                <a:cs typeface="Helvetica Neue"/>
                <a:sym typeface="Helvetica Neue"/>
              </a:rPr>
              <a:t> and large amounts of false positives  </a:t>
            </a:r>
            <a:r>
              <a:rPr lang="en" sz="1050" b="1">
                <a:solidFill>
                  <a:srgbClr val="333333"/>
                </a:solidFill>
                <a:latin typeface="Helvetica Neue"/>
                <a:ea typeface="Helvetica Neue"/>
                <a:cs typeface="Helvetica Neue"/>
                <a:sym typeface="Helvetica Neue"/>
              </a:rPr>
              <a:t>(CLICK)</a:t>
            </a:r>
            <a:r>
              <a:rPr lang="en" sz="1050">
                <a:solidFill>
                  <a:srgbClr val="333333"/>
                </a:solidFill>
                <a:latin typeface="Helvetica Neue"/>
                <a:ea typeface="Helvetica Neue"/>
                <a:cs typeface="Helvetica Neue"/>
                <a:sym typeface="Helvetica Neue"/>
              </a:rPr>
              <a:t> (probably due to how we handled class imbalance). </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Now Bryan is going to tell you about the third way in which we used decision trees. </a:t>
            </a:r>
            <a:r>
              <a:rPr lang="en" sz="1050" b="1">
                <a:solidFill>
                  <a:srgbClr val="333333"/>
                </a:solidFill>
                <a:latin typeface="Helvetica Neue"/>
                <a:ea typeface="Helvetica Neue"/>
                <a:cs typeface="Helvetica Neue"/>
                <a:sym typeface="Helvetica Neue"/>
              </a:rPr>
              <a:t>(NEXT SLIDE)</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Random Forest: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1. Weighted RandomForest Classifier, with a 10-fold cross validation. </a:t>
            </a:r>
            <a:r>
              <a:rPr lang="en" sz="1050" i="1">
                <a:solidFill>
                  <a:srgbClr val="333333"/>
                </a:solidFill>
                <a:latin typeface="Helvetica Neue"/>
                <a:ea typeface="Helvetica Neue"/>
                <a:cs typeface="Helvetica Neue"/>
                <a:sym typeface="Helvetica Neue"/>
              </a:rPr>
              <a:t>Metrics: auprc and balanced log-loss. </a:t>
            </a:r>
            <a:r>
              <a:rPr lang="en" sz="1050">
                <a:solidFill>
                  <a:srgbClr val="333333"/>
                </a:solidFill>
                <a:latin typeface="Helvetica Neue"/>
                <a:ea typeface="Helvetica Neue"/>
                <a:cs typeface="Helvetica Neue"/>
                <a:sym typeface="Helvetica Neue"/>
              </a:rPr>
              <a:t>Best model: </a:t>
            </a:r>
            <a:r>
              <a:rPr lang="en" sz="900">
                <a:solidFill>
                  <a:srgbClr val="333333"/>
                </a:solidFill>
                <a:latin typeface="Courier New"/>
                <a:ea typeface="Courier New"/>
                <a:cs typeface="Courier New"/>
                <a:sym typeface="Courier New"/>
              </a:rPr>
              <a:t>RandomForestClassifier(class_weight={0: 2.9, 1: 0.6041666666666666}, criterion='entropy', max_depth=9, n_estimators=300, oob_score=True, random_state=42)</a:t>
            </a:r>
            <a:endParaRPr sz="1050">
              <a:solidFill>
                <a:srgbClr val="333333"/>
              </a:solidFill>
              <a:latin typeface="Helvetica Neue"/>
              <a:ea typeface="Helvetica Neue"/>
              <a:cs typeface="Helvetica Neue"/>
              <a:sym typeface="Helvetica Neue"/>
            </a:endParaRPr>
          </a:p>
          <a:p>
            <a:pPr marL="0" lvl="0" indent="0" algn="l" rtl="0">
              <a:lnSpc>
                <a:spcPct val="150000"/>
              </a:lnSpc>
              <a:spcBef>
                <a:spcPts val="80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||auprc|log_loss|</a:t>
            </a:r>
            <a:endParaRPr sz="900">
              <a:solidFill>
                <a:srgbClr val="333333"/>
              </a:solidFill>
              <a:highlight>
                <a:srgbClr val="F5F5F5"/>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|Train|1.00|0.00|</a:t>
            </a:r>
            <a:endParaRPr sz="900">
              <a:solidFill>
                <a:srgbClr val="333333"/>
              </a:solidFill>
              <a:highlight>
                <a:srgbClr val="F5F5F5"/>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|Validation|0.97|0.09|</a:t>
            </a:r>
            <a:endParaRPr sz="900">
              <a:solidFill>
                <a:srgbClr val="333333"/>
              </a:solidFill>
              <a:highlight>
                <a:srgbClr val="F5F5F5"/>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|Test|0.83|0.00|</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2. Downsampled RandomForest Classifier, with a 10-fold cross validation and feature reduction using PCA. </a:t>
            </a:r>
            <a:r>
              <a:rPr lang="en" sz="1050" i="1">
                <a:solidFill>
                  <a:srgbClr val="333333"/>
                </a:solidFill>
                <a:latin typeface="Helvetica Neue"/>
                <a:ea typeface="Helvetica Neue"/>
                <a:cs typeface="Helvetica Neue"/>
                <a:sym typeface="Helvetica Neue"/>
              </a:rPr>
              <a:t>Metrics: ROC_AUC and neg log-loss. </a:t>
            </a:r>
            <a:endParaRPr sz="1050">
              <a:solidFill>
                <a:srgbClr val="333333"/>
              </a:solidFill>
              <a:latin typeface="Helvetica Neue"/>
              <a:ea typeface="Helvetica Neue"/>
              <a:cs typeface="Helvetica Neue"/>
              <a:sym typeface="Helvetica Neue"/>
            </a:endParaRPr>
          </a:p>
          <a:p>
            <a:pPr marL="0" lvl="0" indent="0" algn="l" rtl="0">
              <a:lnSpc>
                <a:spcPct val="150000"/>
              </a:lnSpc>
              <a:spcBef>
                <a:spcPts val="80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||auprc|log_loss|</a:t>
            </a:r>
            <a:endParaRPr sz="900">
              <a:solidFill>
                <a:srgbClr val="333333"/>
              </a:solidFill>
              <a:highlight>
                <a:srgbClr val="F5F5F5"/>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a:t>
            </a:r>
            <a:endParaRPr sz="900">
              <a:solidFill>
                <a:srgbClr val="333333"/>
              </a:solidFill>
              <a:highlight>
                <a:srgbClr val="F5F5F5"/>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|Train|1.00|0.15|</a:t>
            </a:r>
            <a:endParaRPr sz="900">
              <a:solidFill>
                <a:srgbClr val="333333"/>
              </a:solidFill>
              <a:highlight>
                <a:srgbClr val="F5F5F5"/>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|Validation|0.89|0.50|</a:t>
            </a:r>
            <a:endParaRPr sz="900">
              <a:solidFill>
                <a:srgbClr val="333333"/>
              </a:solidFill>
              <a:highlight>
                <a:srgbClr val="F5F5F5"/>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900">
                <a:solidFill>
                  <a:srgbClr val="333333"/>
                </a:solidFill>
                <a:highlight>
                  <a:srgbClr val="F5F5F5"/>
                </a:highlight>
                <a:latin typeface="Courier New"/>
                <a:ea typeface="Courier New"/>
                <a:cs typeface="Courier New"/>
                <a:sym typeface="Courier New"/>
              </a:rPr>
              <a:t>|Test|0.89|10.46|</a:t>
            </a:r>
            <a:endParaRPr sz="900">
              <a:solidFill>
                <a:srgbClr val="333333"/>
              </a:solidFill>
              <a:highlight>
                <a:srgbClr val="F5F5F5"/>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609eaa0ce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609eaa0ce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Bryan</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As previously mentioned from our last presentation one of the pros about utilizing xgboost is the idea that there a ton of hypertuning capabilities.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In my experience this was a huge detriment to utilizing this model as a student. Upon inspecting and causally reading many different articles. I mainly focused my efforts on three main parameters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Learning rate</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Max depths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Max numbers of trees</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In tuning this particular model i found that I overfit the model most of the time and this was the best result that I could find. </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The package is heavily documented but with the time allotted for this class it was difficult to read through every parameter and how they improved the model which why I focused on things that were related to what we learned in class that would be applicable to the model</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004714382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6004714382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b="1">
                <a:solidFill>
                  <a:srgbClr val="333333"/>
                </a:solidFill>
                <a:latin typeface="Helvetica Neue"/>
                <a:ea typeface="Helvetica Neue"/>
                <a:cs typeface="Helvetica Neue"/>
                <a:sym typeface="Helvetica Neue"/>
              </a:rPr>
              <a:t>Darby</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b="1">
                <a:solidFill>
                  <a:srgbClr val="333333"/>
                </a:solidFill>
                <a:latin typeface="Helvetica Neue"/>
                <a:ea typeface="Helvetica Neue"/>
                <a:cs typeface="Helvetica Neue"/>
                <a:sym typeface="Helvetica Neue"/>
              </a:rPr>
              <a:t>(15%) Approach: Describe in detail the models (baseline + improvement over baseline) that you use in your approach.</a:t>
            </a:r>
            <a:endParaRPr sz="1050" b="1">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r>
              <a:rPr lang="en" sz="1050">
                <a:solidFill>
                  <a:srgbClr val="333333"/>
                </a:solidFill>
                <a:latin typeface="Helvetica Neue"/>
                <a:ea typeface="Helvetica Neue"/>
                <a:cs typeface="Helvetica Neue"/>
                <a:sym typeface="Helvetica Neue"/>
              </a:rPr>
              <a:t>Moving on to the neural network architecture we tried, we started with the most basic, first “neural network”, the perceptron. The perceptron is only capable of binary classification, and outputs a prediction of -1 or 1. Based on whether the output is correct, we update the weights of the model to try to converge on some minimal number of misclassifications. The traditional perceptron won’t converge if the data is not linearly separable, and as you can see we still have a massive number of errors in this model – nearly ⅔ of the 184 observations were misclassified. </a:t>
            </a:r>
            <a:r>
              <a:rPr lang="en" sz="1050" b="1">
                <a:solidFill>
                  <a:srgbClr val="333333"/>
                </a:solidFill>
                <a:latin typeface="Helvetica Neue"/>
                <a:ea typeface="Helvetica Neue"/>
                <a:cs typeface="Helvetica Neue"/>
                <a:sym typeface="Helvetica Neue"/>
              </a:rPr>
              <a:t>Why? </a:t>
            </a:r>
            <a:r>
              <a:rPr lang="en" sz="1050">
                <a:solidFill>
                  <a:srgbClr val="333333"/>
                </a:solidFill>
                <a:latin typeface="Helvetica Neue"/>
                <a:ea typeface="Helvetica Neue"/>
                <a:cs typeface="Helvetica Neue"/>
                <a:sym typeface="Helvetica Neue"/>
              </a:rPr>
              <a:t>Looking into the data (there are a number of bivariate plots on the right), it makes sense that the model didn’t converge because basically none of the parameters are linearly separable. You can see there is some more variation in the positive class (the turquoise dots) as compared to the negative class (the blue dots), but it will take more complexity to differentiate between them.</a:t>
            </a:r>
            <a:endParaRPr sz="1050">
              <a:solidFill>
                <a:srgbClr val="333333"/>
              </a:solidFill>
              <a:latin typeface="Helvetica Neue"/>
              <a:ea typeface="Helvetica Neue"/>
              <a:cs typeface="Helvetica Neue"/>
              <a:sym typeface="Helvetica Neue"/>
            </a:endParaRPr>
          </a:p>
          <a:p>
            <a:pPr marL="0" lvl="0" indent="0" algn="l" rtl="0">
              <a:lnSpc>
                <a:spcPct val="115000"/>
              </a:lnSpc>
              <a:spcBef>
                <a:spcPts val="800"/>
              </a:spcBef>
              <a:spcAft>
                <a:spcPts val="0"/>
              </a:spcAft>
              <a:buNone/>
            </a:pPr>
            <a:endParaRPr sz="1050" b="1">
              <a:solidFill>
                <a:srgbClr val="333333"/>
              </a:solidFill>
              <a:highlight>
                <a:srgbClr val="FFFFFF"/>
              </a:highlight>
              <a:latin typeface="Helvetica Neue"/>
              <a:ea typeface="Helvetica Neue"/>
              <a:cs typeface="Helvetica Neue"/>
              <a:sym typeface="Helvetica Neue"/>
            </a:endParaRPr>
          </a:p>
          <a:p>
            <a:pPr marL="0" lvl="0" indent="0" algn="l" rtl="0">
              <a:spcBef>
                <a:spcPts val="800"/>
              </a:spcBef>
              <a:spcAft>
                <a:spcPts val="0"/>
              </a:spcAft>
              <a:buNone/>
            </a:pP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 Title slide">
  <p:cSld name="TITLE_2">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03" cy="5143490"/>
          </a:xfrm>
          <a:prstGeom prst="rect">
            <a:avLst/>
          </a:prstGeom>
          <a:noFill/>
          <a:ln>
            <a:noFill/>
          </a:ln>
        </p:spPr>
      </p:pic>
      <p:sp>
        <p:nvSpPr>
          <p:cNvPr id="52" name="Google Shape;52;p13"/>
          <p:cNvSpPr txBox="1">
            <a:spLocks noGrp="1"/>
          </p:cNvSpPr>
          <p:nvPr>
            <p:ph type="ctrTitle"/>
          </p:nvPr>
        </p:nvSpPr>
        <p:spPr>
          <a:xfrm>
            <a:off x="914400" y="914400"/>
            <a:ext cx="4862400" cy="12138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3"/>
          <p:cNvPicPr preferRelativeResize="0"/>
          <p:nvPr/>
        </p:nvPicPr>
        <p:blipFill>
          <a:blip r:embed="rId3">
            <a:alphaModFix/>
          </a:blip>
          <a:stretch>
            <a:fillRect/>
          </a:stretch>
        </p:blipFill>
        <p:spPr>
          <a:xfrm>
            <a:off x="914400" y="4343400"/>
            <a:ext cx="1105252" cy="393600"/>
          </a:xfrm>
          <a:prstGeom prst="rect">
            <a:avLst/>
          </a:prstGeom>
          <a:noFill/>
          <a:ln>
            <a:noFill/>
          </a:ln>
        </p:spPr>
      </p:pic>
      <p:sp>
        <p:nvSpPr>
          <p:cNvPr id="55" name="Google Shape;55;p13"/>
          <p:cNvSpPr txBox="1">
            <a:spLocks noGrp="1"/>
          </p:cNvSpPr>
          <p:nvPr>
            <p:ph type="body" idx="1"/>
          </p:nvPr>
        </p:nvSpPr>
        <p:spPr>
          <a:xfrm>
            <a:off x="914400" y="2331720"/>
            <a:ext cx="4799100" cy="1213800"/>
          </a:xfrm>
          <a:prstGeom prst="rect">
            <a:avLst/>
          </a:prstGeom>
        </p:spPr>
        <p:txBody>
          <a:bodyPr spcFirstLastPara="1" wrap="square" lIns="91425" tIns="91425" rIns="91425" bIns="91425" anchor="t" anchorCtr="0">
            <a:normAutofit/>
          </a:bodyPr>
          <a:lstStyle>
            <a:lvl1pPr marL="457200" lvl="0"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1pPr>
            <a:lvl2pPr marL="914400" lvl="1"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2pPr>
            <a:lvl3pPr marL="1371600" lvl="2"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3pPr>
            <a:lvl4pPr marL="1828800" lvl="3"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4pPr>
            <a:lvl5pPr marL="2286000" lvl="4"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5pPr>
            <a:lvl6pPr marL="2743200" lvl="5"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6pPr>
            <a:lvl7pPr marL="3200400" lvl="6"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7pPr>
            <a:lvl8pPr marL="3657600" lvl="7"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8pPr>
            <a:lvl9pPr marL="4114800" lvl="8" indent="-381000" rtl="0">
              <a:spcBef>
                <a:spcPts val="0"/>
              </a:spcBef>
              <a:spcAft>
                <a:spcPts val="0"/>
              </a:spcAft>
              <a:buClr>
                <a:schemeClr val="lt1"/>
              </a:buClr>
              <a:buSzPts val="2400"/>
              <a:buFont typeface="Open Sans"/>
              <a:buChar char="■"/>
              <a:defRPr sz="2400">
                <a:solidFill>
                  <a:schemeClr val="lt1"/>
                </a:solidFill>
                <a:latin typeface="Open Sans"/>
                <a:ea typeface="Open Sans"/>
                <a:cs typeface="Open Sans"/>
                <a:sym typeface="Open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 Title and body">
  <p:cSld name="TITLE_AND_BODY_2">
    <p:spTree>
      <p:nvGrpSpPr>
        <p:cNvPr id="1" name="Shape 56"/>
        <p:cNvGrpSpPr/>
        <p:nvPr/>
      </p:nvGrpSpPr>
      <p:grpSpPr>
        <a:xfrm>
          <a:off x="0" y="0"/>
          <a:ext cx="0" cy="0"/>
          <a:chOff x="0" y="0"/>
          <a:chExt cx="0" cy="0"/>
        </a:xfrm>
      </p:grpSpPr>
      <p:pic>
        <p:nvPicPr>
          <p:cNvPr id="57" name="Google Shape;57;p14"/>
          <p:cNvPicPr preferRelativeResize="0"/>
          <p:nvPr/>
        </p:nvPicPr>
        <p:blipFill>
          <a:blip r:embed="rId2">
            <a:alphaModFix/>
          </a:blip>
          <a:stretch>
            <a:fillRect/>
          </a:stretch>
        </p:blipFill>
        <p:spPr>
          <a:xfrm>
            <a:off x="0" y="0"/>
            <a:ext cx="9144003" cy="5143501"/>
          </a:xfrm>
          <a:prstGeom prst="rect">
            <a:avLst/>
          </a:prstGeom>
          <a:noFill/>
          <a:ln>
            <a:noFill/>
          </a:ln>
        </p:spPr>
      </p:pic>
      <p:sp>
        <p:nvSpPr>
          <p:cNvPr id="58" name="Google Shape;58;p14"/>
          <p:cNvSpPr txBox="1">
            <a:spLocks noGrp="1"/>
          </p:cNvSpPr>
          <p:nvPr>
            <p:ph type="title"/>
          </p:nvPr>
        </p:nvSpPr>
        <p:spPr>
          <a:xfrm>
            <a:off x="914400" y="914400"/>
            <a:ext cx="4735800" cy="114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914400" y="2286000"/>
            <a:ext cx="5491500" cy="23772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1pPr>
            <a:lvl2pPr marL="914400" lvl="1"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2pPr>
            <a:lvl3pPr marL="1371600" lvl="2"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3pPr>
            <a:lvl4pPr marL="1828800" lvl="3"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4pPr>
            <a:lvl5pPr marL="2286000" lvl="4"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5pPr>
            <a:lvl6pPr marL="2743200" lvl="5"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6pPr>
            <a:lvl7pPr marL="3200400" lvl="6"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7pPr>
            <a:lvl8pPr marL="3657600" lvl="7"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8pPr>
            <a:lvl9pPr marL="4114800" lvl="8" indent="-355600" rtl="0">
              <a:spcBef>
                <a:spcPts val="0"/>
              </a:spcBef>
              <a:spcAft>
                <a:spcPts val="0"/>
              </a:spcAft>
              <a:buClr>
                <a:srgbClr val="1A3561"/>
              </a:buClr>
              <a:buSzPts val="2000"/>
              <a:buFont typeface="Open Sans"/>
              <a:buChar char="■"/>
              <a:defRPr sz="2000">
                <a:solidFill>
                  <a:srgbClr val="1A3561"/>
                </a:solidFill>
                <a:latin typeface="Open Sans"/>
                <a:ea typeface="Open Sans"/>
                <a:cs typeface="Open Sans"/>
                <a:sym typeface="Open Sans"/>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 - Title only">
  <p:cSld name="TITLE_AND_BODY_1">
    <p:spTree>
      <p:nvGrpSpPr>
        <p:cNvPr id="1" name="Shape 61"/>
        <p:cNvGrpSpPr/>
        <p:nvPr/>
      </p:nvGrpSpPr>
      <p:grpSpPr>
        <a:xfrm>
          <a:off x="0" y="0"/>
          <a:ext cx="0" cy="0"/>
          <a:chOff x="0" y="0"/>
          <a:chExt cx="0" cy="0"/>
        </a:xfrm>
      </p:grpSpPr>
      <p:pic>
        <p:nvPicPr>
          <p:cNvPr id="62" name="Google Shape;62;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63" name="Google Shape;63;p15"/>
          <p:cNvSpPr txBox="1">
            <a:spLocks noGrp="1"/>
          </p:cNvSpPr>
          <p:nvPr>
            <p:ph type="title"/>
          </p:nvPr>
        </p:nvSpPr>
        <p:spPr>
          <a:xfrm>
            <a:off x="914400" y="914400"/>
            <a:ext cx="4735800" cy="1417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A3561"/>
              </a:buClr>
              <a:buSzPts val="2400"/>
              <a:buFont typeface="Open Sans ExtraBold"/>
              <a:buNone/>
              <a:defRPr sz="2400">
                <a:solidFill>
                  <a:srgbClr val="1A3561"/>
                </a:solidFill>
                <a:latin typeface="Open Sans ExtraBold"/>
                <a:ea typeface="Open Sans ExtraBold"/>
                <a:cs typeface="Open Sans ExtraBold"/>
                <a:sym typeface="Open Sa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 Section header">
  <p:cSld name="TITLE_1">
    <p:spTree>
      <p:nvGrpSpPr>
        <p:cNvPr id="1" name="Shape 65"/>
        <p:cNvGrpSpPr/>
        <p:nvPr/>
      </p:nvGrpSpPr>
      <p:grpSpPr>
        <a:xfrm>
          <a:off x="0" y="0"/>
          <a:ext cx="0" cy="0"/>
          <a:chOff x="0" y="0"/>
          <a:chExt cx="0" cy="0"/>
        </a:xfrm>
      </p:grpSpPr>
      <p:pic>
        <p:nvPicPr>
          <p:cNvPr id="66" name="Google Shape;66;p16"/>
          <p:cNvPicPr preferRelativeResize="0"/>
          <p:nvPr/>
        </p:nvPicPr>
        <p:blipFill>
          <a:blip r:embed="rId2">
            <a:alphaModFix/>
          </a:blip>
          <a:stretch>
            <a:fillRect/>
          </a:stretch>
        </p:blipFill>
        <p:spPr>
          <a:xfrm>
            <a:off x="0" y="0"/>
            <a:ext cx="9144003" cy="5143501"/>
          </a:xfrm>
          <a:prstGeom prst="rect">
            <a:avLst/>
          </a:prstGeom>
          <a:noFill/>
          <a:ln>
            <a:noFill/>
          </a:ln>
        </p:spPr>
      </p:pic>
      <p:sp>
        <p:nvSpPr>
          <p:cNvPr id="67" name="Google Shape;67;p16"/>
          <p:cNvSpPr txBox="1">
            <a:spLocks noGrp="1"/>
          </p:cNvSpPr>
          <p:nvPr>
            <p:ph type="ctrTitle"/>
          </p:nvPr>
        </p:nvSpPr>
        <p:spPr>
          <a:xfrm>
            <a:off x="914400" y="914400"/>
            <a:ext cx="4862400" cy="2318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000"/>
              <a:buFont typeface="Open Sans ExtraBold"/>
              <a:buNone/>
              <a:defRPr sz="3000">
                <a:solidFill>
                  <a:schemeClr val="lt1"/>
                </a:solidFill>
                <a:latin typeface="Open Sans ExtraBold"/>
                <a:ea typeface="Open Sans ExtraBold"/>
                <a:cs typeface="Open Sans ExtraBold"/>
                <a:sym typeface="Open Sans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16"/>
          <p:cNvPicPr preferRelativeResize="0"/>
          <p:nvPr/>
        </p:nvPicPr>
        <p:blipFill>
          <a:blip r:embed="rId3">
            <a:alphaModFix/>
          </a:blip>
          <a:stretch>
            <a:fillRect/>
          </a:stretch>
        </p:blipFill>
        <p:spPr>
          <a:xfrm>
            <a:off x="914400" y="4343400"/>
            <a:ext cx="1105252"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 Blank">
  <p:cSld name="BLANK_1">
    <p:spTree>
      <p:nvGrpSpPr>
        <p:cNvPr id="1" name="Shape 70"/>
        <p:cNvGrpSpPr/>
        <p:nvPr/>
      </p:nvGrpSpPr>
      <p:grpSpPr>
        <a:xfrm>
          <a:off x="0" y="0"/>
          <a:ext cx="0" cy="0"/>
          <a:chOff x="0" y="0"/>
          <a:chExt cx="0" cy="0"/>
        </a:xfrm>
      </p:grpSpPr>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914400" y="914400"/>
            <a:ext cx="5130900" cy="121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Identifying Age-Related Conditions</a:t>
            </a:r>
            <a:endParaRPr sz="3100"/>
          </a:p>
        </p:txBody>
      </p:sp>
      <p:sp>
        <p:nvSpPr>
          <p:cNvPr id="77" name="Google Shape;77;p18"/>
          <p:cNvSpPr txBox="1">
            <a:spLocks noGrp="1"/>
          </p:cNvSpPr>
          <p:nvPr>
            <p:ph type="body" idx="1"/>
          </p:nvPr>
        </p:nvSpPr>
        <p:spPr>
          <a:xfrm>
            <a:off x="914400" y="2331720"/>
            <a:ext cx="4799100" cy="1213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a:t>Host: Kaggle</a:t>
            </a:r>
            <a:br>
              <a:rPr lang="en"/>
            </a:br>
            <a:r>
              <a:rPr lang="en"/>
              <a:t>Stakeholder: InVitro Cell Research</a:t>
            </a:r>
            <a:endParaRPr/>
          </a:p>
        </p:txBody>
      </p:sp>
      <p:pic>
        <p:nvPicPr>
          <p:cNvPr id="78" name="Google Shape;78;p18"/>
          <p:cNvPicPr preferRelativeResize="0"/>
          <p:nvPr/>
        </p:nvPicPr>
        <p:blipFill>
          <a:blip r:embed="rId3">
            <a:alphaModFix/>
          </a:blip>
          <a:stretch>
            <a:fillRect/>
          </a:stretch>
        </p:blipFill>
        <p:spPr>
          <a:xfrm>
            <a:off x="739500" y="4318175"/>
            <a:ext cx="1472400" cy="449375"/>
          </a:xfrm>
          <a:prstGeom prst="rect">
            <a:avLst/>
          </a:prstGeom>
          <a:noFill/>
          <a:ln>
            <a:noFill/>
          </a:ln>
        </p:spPr>
      </p:pic>
      <p:pic>
        <p:nvPicPr>
          <p:cNvPr id="79" name="Google Shape;79;p18"/>
          <p:cNvPicPr preferRelativeResize="0"/>
          <p:nvPr/>
        </p:nvPicPr>
        <p:blipFill>
          <a:blip r:embed="rId4">
            <a:alphaModFix/>
          </a:blip>
          <a:stretch>
            <a:fillRect/>
          </a:stretch>
        </p:blipFill>
        <p:spPr>
          <a:xfrm>
            <a:off x="1037846" y="3549266"/>
            <a:ext cx="975191" cy="963897"/>
          </a:xfrm>
          <a:prstGeom prst="rect">
            <a:avLst/>
          </a:prstGeom>
          <a:noFill/>
          <a:ln>
            <a:noFill/>
          </a:ln>
        </p:spPr>
      </p:pic>
      <p:pic>
        <p:nvPicPr>
          <p:cNvPr id="80" name="Google Shape;80;p18"/>
          <p:cNvPicPr preferRelativeResize="0"/>
          <p:nvPr/>
        </p:nvPicPr>
        <p:blipFill>
          <a:blip r:embed="rId5">
            <a:alphaModFix/>
          </a:blip>
          <a:stretch>
            <a:fillRect/>
          </a:stretch>
        </p:blipFill>
        <p:spPr>
          <a:xfrm>
            <a:off x="2340778" y="3545526"/>
            <a:ext cx="975192" cy="971377"/>
          </a:xfrm>
          <a:prstGeom prst="rect">
            <a:avLst/>
          </a:prstGeom>
          <a:noFill/>
          <a:ln>
            <a:noFill/>
          </a:ln>
        </p:spPr>
      </p:pic>
      <p:pic>
        <p:nvPicPr>
          <p:cNvPr id="81" name="Google Shape;81;p18"/>
          <p:cNvPicPr preferRelativeResize="0"/>
          <p:nvPr/>
        </p:nvPicPr>
        <p:blipFill>
          <a:blip r:embed="rId6">
            <a:alphaModFix/>
          </a:blip>
          <a:stretch>
            <a:fillRect/>
          </a:stretch>
        </p:blipFill>
        <p:spPr>
          <a:xfrm>
            <a:off x="3643722" y="3547360"/>
            <a:ext cx="975192" cy="967710"/>
          </a:xfrm>
          <a:prstGeom prst="rect">
            <a:avLst/>
          </a:prstGeom>
          <a:noFill/>
          <a:ln>
            <a:noFill/>
          </a:ln>
        </p:spPr>
      </p:pic>
      <p:pic>
        <p:nvPicPr>
          <p:cNvPr id="82" name="Google Shape;82;p18"/>
          <p:cNvPicPr preferRelativeResize="0"/>
          <p:nvPr/>
        </p:nvPicPr>
        <p:blipFill>
          <a:blip r:embed="rId7">
            <a:alphaModFix/>
          </a:blip>
          <a:stretch>
            <a:fillRect/>
          </a:stretch>
        </p:blipFill>
        <p:spPr>
          <a:xfrm>
            <a:off x="4946666" y="3558760"/>
            <a:ext cx="975193" cy="9825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7"/>
          <p:cNvPicPr preferRelativeResize="0"/>
          <p:nvPr/>
        </p:nvPicPr>
        <p:blipFill>
          <a:blip r:embed="rId3">
            <a:alphaModFix/>
          </a:blip>
          <a:stretch>
            <a:fillRect/>
          </a:stretch>
        </p:blipFill>
        <p:spPr>
          <a:xfrm>
            <a:off x="382125" y="2330001"/>
            <a:ext cx="8379750" cy="2545025"/>
          </a:xfrm>
          <a:prstGeom prst="rect">
            <a:avLst/>
          </a:prstGeom>
          <a:noFill/>
          <a:ln>
            <a:noFill/>
          </a:ln>
        </p:spPr>
      </p:pic>
      <p:sp>
        <p:nvSpPr>
          <p:cNvPr id="215" name="Google Shape;215;p27"/>
          <p:cNvSpPr/>
          <p:nvPr/>
        </p:nvSpPr>
        <p:spPr>
          <a:xfrm>
            <a:off x="5864100" y="1188050"/>
            <a:ext cx="2791500" cy="4084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txBox="1">
            <a:spLocks noGrp="1"/>
          </p:cNvSpPr>
          <p:nvPr>
            <p:ph type="title"/>
          </p:nvPr>
        </p:nvSpPr>
        <p:spPr>
          <a:xfrm>
            <a:off x="395475" y="273225"/>
            <a:ext cx="54855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Approach</a:t>
            </a:r>
            <a:endParaRPr/>
          </a:p>
        </p:txBody>
      </p:sp>
      <p:sp>
        <p:nvSpPr>
          <p:cNvPr id="217" name="Google Shape;217;p27"/>
          <p:cNvSpPr/>
          <p:nvPr/>
        </p:nvSpPr>
        <p:spPr>
          <a:xfrm>
            <a:off x="445200" y="1011450"/>
            <a:ext cx="18063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218" name="Google Shape;218;p27"/>
          <p:cNvSpPr/>
          <p:nvPr/>
        </p:nvSpPr>
        <p:spPr>
          <a:xfrm>
            <a:off x="2251500" y="1014750"/>
            <a:ext cx="18063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219" name="Google Shape;219;p27"/>
          <p:cNvSpPr/>
          <p:nvPr/>
        </p:nvSpPr>
        <p:spPr>
          <a:xfrm>
            <a:off x="5864100" y="1011450"/>
            <a:ext cx="28347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220" name="Google Shape;220;p27"/>
          <p:cNvSpPr/>
          <p:nvPr/>
        </p:nvSpPr>
        <p:spPr>
          <a:xfrm>
            <a:off x="4057800" y="1014750"/>
            <a:ext cx="18063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221" name="Google Shape;221;p27"/>
          <p:cNvGrpSpPr/>
          <p:nvPr/>
        </p:nvGrpSpPr>
        <p:grpSpPr>
          <a:xfrm>
            <a:off x="445200" y="1781300"/>
            <a:ext cx="8253651" cy="548700"/>
            <a:chOff x="445200" y="1781300"/>
            <a:chExt cx="8253651" cy="548700"/>
          </a:xfrm>
        </p:grpSpPr>
        <p:sp>
          <p:nvSpPr>
            <p:cNvPr id="222" name="Google Shape;222;p27"/>
            <p:cNvSpPr/>
            <p:nvPr/>
          </p:nvSpPr>
          <p:spPr>
            <a:xfrm>
              <a:off x="445200" y="1781300"/>
              <a:ext cx="26655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Perceptron</a:t>
              </a:r>
              <a:endParaRPr b="1">
                <a:solidFill>
                  <a:srgbClr val="F8F8F8"/>
                </a:solidFill>
                <a:latin typeface="Open Sans"/>
                <a:ea typeface="Open Sans"/>
                <a:cs typeface="Open Sans"/>
                <a:sym typeface="Open Sans"/>
              </a:endParaRPr>
            </a:p>
          </p:txBody>
        </p:sp>
        <p:sp>
          <p:nvSpPr>
            <p:cNvPr id="223" name="Google Shape;223;p27"/>
            <p:cNvSpPr/>
            <p:nvPr/>
          </p:nvSpPr>
          <p:spPr>
            <a:xfrm>
              <a:off x="3239275" y="1784600"/>
              <a:ext cx="26655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Logistic regression</a:t>
              </a:r>
              <a:endParaRPr b="1">
                <a:latin typeface="Open Sans"/>
                <a:ea typeface="Open Sans"/>
                <a:cs typeface="Open Sans"/>
                <a:sym typeface="Open Sans"/>
              </a:endParaRPr>
            </a:p>
          </p:txBody>
        </p:sp>
        <p:sp>
          <p:nvSpPr>
            <p:cNvPr id="224" name="Google Shape;224;p27"/>
            <p:cNvSpPr/>
            <p:nvPr/>
          </p:nvSpPr>
          <p:spPr>
            <a:xfrm>
              <a:off x="6033351" y="1781300"/>
              <a:ext cx="26655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Multilayer perceptron</a:t>
              </a:r>
              <a:endParaRPr b="1">
                <a:latin typeface="Open Sans"/>
                <a:ea typeface="Open Sans"/>
                <a:cs typeface="Open Sans"/>
                <a:sym typeface="Open Sans"/>
              </a:endParaRPr>
            </a:p>
          </p:txBody>
        </p:sp>
      </p:grpSp>
      <p:sp>
        <p:nvSpPr>
          <p:cNvPr id="225" name="Google Shape;225;p27"/>
          <p:cNvSpPr txBox="1"/>
          <p:nvPr/>
        </p:nvSpPr>
        <p:spPr>
          <a:xfrm>
            <a:off x="3645675" y="3956050"/>
            <a:ext cx="15312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chemeClr val="dk1"/>
                </a:solidFill>
                <a:latin typeface="Open Sans"/>
                <a:ea typeface="Open Sans"/>
                <a:cs typeface="Open Sans"/>
                <a:sym typeface="Open Sans"/>
              </a:rPr>
              <a:t>val_aucprc = 0.7259</a:t>
            </a:r>
            <a:endParaRPr sz="1000"/>
          </a:p>
        </p:txBody>
      </p:sp>
      <p:sp>
        <p:nvSpPr>
          <p:cNvPr id="226" name="Google Shape;226;p27"/>
          <p:cNvSpPr txBox="1"/>
          <p:nvPr/>
        </p:nvSpPr>
        <p:spPr>
          <a:xfrm>
            <a:off x="1684075" y="3956050"/>
            <a:ext cx="15312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a:solidFill>
                  <a:schemeClr val="dk1"/>
                </a:solidFill>
                <a:latin typeface="Open Sans"/>
                <a:ea typeface="Open Sans"/>
                <a:cs typeface="Open Sans"/>
                <a:sym typeface="Open Sans"/>
              </a:rPr>
              <a:t>val_loss = 0.4899</a:t>
            </a:r>
            <a:endParaRPr sz="1000"/>
          </a:p>
        </p:txBody>
      </p:sp>
      <p:pic>
        <p:nvPicPr>
          <p:cNvPr id="227" name="Google Shape;227;p27"/>
          <p:cNvPicPr preferRelativeResize="0"/>
          <p:nvPr/>
        </p:nvPicPr>
        <p:blipFill>
          <a:blip r:embed="rId4">
            <a:alphaModFix/>
          </a:blip>
          <a:stretch>
            <a:fillRect/>
          </a:stretch>
        </p:blipFill>
        <p:spPr>
          <a:xfrm>
            <a:off x="6110047" y="2497350"/>
            <a:ext cx="2708374" cy="2104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395475" y="273225"/>
            <a:ext cx="54855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Approach</a:t>
            </a:r>
            <a:endParaRPr/>
          </a:p>
        </p:txBody>
      </p:sp>
      <p:sp>
        <p:nvSpPr>
          <p:cNvPr id="233" name="Google Shape;233;p28"/>
          <p:cNvSpPr/>
          <p:nvPr/>
        </p:nvSpPr>
        <p:spPr>
          <a:xfrm>
            <a:off x="445200" y="1011450"/>
            <a:ext cx="18063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234" name="Google Shape;234;p28"/>
          <p:cNvSpPr/>
          <p:nvPr/>
        </p:nvSpPr>
        <p:spPr>
          <a:xfrm>
            <a:off x="2251500" y="1014750"/>
            <a:ext cx="18063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235" name="Google Shape;235;p28"/>
          <p:cNvSpPr/>
          <p:nvPr/>
        </p:nvSpPr>
        <p:spPr>
          <a:xfrm>
            <a:off x="5864100" y="1011450"/>
            <a:ext cx="28347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236" name="Google Shape;236;p28"/>
          <p:cNvSpPr/>
          <p:nvPr/>
        </p:nvSpPr>
        <p:spPr>
          <a:xfrm>
            <a:off x="4057800" y="1014750"/>
            <a:ext cx="18063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237" name="Google Shape;237;p28"/>
          <p:cNvGrpSpPr/>
          <p:nvPr/>
        </p:nvGrpSpPr>
        <p:grpSpPr>
          <a:xfrm>
            <a:off x="445200" y="1781300"/>
            <a:ext cx="8253651" cy="548700"/>
            <a:chOff x="445200" y="1781300"/>
            <a:chExt cx="8253651" cy="548700"/>
          </a:xfrm>
        </p:grpSpPr>
        <p:sp>
          <p:nvSpPr>
            <p:cNvPr id="238" name="Google Shape;238;p28"/>
            <p:cNvSpPr/>
            <p:nvPr/>
          </p:nvSpPr>
          <p:spPr>
            <a:xfrm>
              <a:off x="445200" y="1781300"/>
              <a:ext cx="26655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Perceptron</a:t>
              </a:r>
              <a:endParaRPr b="1">
                <a:solidFill>
                  <a:srgbClr val="F8F8F8"/>
                </a:solidFill>
                <a:latin typeface="Open Sans"/>
                <a:ea typeface="Open Sans"/>
                <a:cs typeface="Open Sans"/>
                <a:sym typeface="Open Sans"/>
              </a:endParaRPr>
            </a:p>
          </p:txBody>
        </p:sp>
        <p:sp>
          <p:nvSpPr>
            <p:cNvPr id="239" name="Google Shape;239;p28"/>
            <p:cNvSpPr/>
            <p:nvPr/>
          </p:nvSpPr>
          <p:spPr>
            <a:xfrm>
              <a:off x="3239275" y="1784600"/>
              <a:ext cx="26655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Logistic regression</a:t>
              </a:r>
              <a:endParaRPr b="1">
                <a:latin typeface="Open Sans"/>
                <a:ea typeface="Open Sans"/>
                <a:cs typeface="Open Sans"/>
                <a:sym typeface="Open Sans"/>
              </a:endParaRPr>
            </a:p>
          </p:txBody>
        </p:sp>
        <p:sp>
          <p:nvSpPr>
            <p:cNvPr id="240" name="Google Shape;240;p28"/>
            <p:cNvSpPr/>
            <p:nvPr/>
          </p:nvSpPr>
          <p:spPr>
            <a:xfrm>
              <a:off x="6033351" y="1781300"/>
              <a:ext cx="2665500" cy="5487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Multilayer perceptron</a:t>
              </a:r>
              <a:endParaRPr b="1">
                <a:latin typeface="Open Sans"/>
                <a:ea typeface="Open Sans"/>
                <a:cs typeface="Open Sans"/>
                <a:sym typeface="Open Sans"/>
              </a:endParaRPr>
            </a:p>
          </p:txBody>
        </p:sp>
      </p:grpSp>
      <p:grpSp>
        <p:nvGrpSpPr>
          <p:cNvPr id="241" name="Google Shape;241;p28"/>
          <p:cNvGrpSpPr/>
          <p:nvPr/>
        </p:nvGrpSpPr>
        <p:grpSpPr>
          <a:xfrm>
            <a:off x="134044" y="2695366"/>
            <a:ext cx="4748332" cy="1856690"/>
            <a:chOff x="395475" y="2407650"/>
            <a:chExt cx="6108751" cy="2392950"/>
          </a:xfrm>
        </p:grpSpPr>
        <p:pic>
          <p:nvPicPr>
            <p:cNvPr id="242" name="Google Shape;242;p28"/>
            <p:cNvPicPr preferRelativeResize="0"/>
            <p:nvPr/>
          </p:nvPicPr>
          <p:blipFill>
            <a:blip r:embed="rId3">
              <a:alphaModFix/>
            </a:blip>
            <a:stretch>
              <a:fillRect/>
            </a:stretch>
          </p:blipFill>
          <p:spPr>
            <a:xfrm>
              <a:off x="3529713" y="2454755"/>
              <a:ext cx="2974513" cy="2345845"/>
            </a:xfrm>
            <a:prstGeom prst="rect">
              <a:avLst/>
            </a:prstGeom>
            <a:noFill/>
            <a:ln>
              <a:noFill/>
            </a:ln>
          </p:spPr>
        </p:pic>
        <p:pic>
          <p:nvPicPr>
            <p:cNvPr id="243" name="Google Shape;243;p28"/>
            <p:cNvPicPr preferRelativeResize="0"/>
            <p:nvPr/>
          </p:nvPicPr>
          <p:blipFill>
            <a:blip r:embed="rId4">
              <a:alphaModFix/>
            </a:blip>
            <a:stretch>
              <a:fillRect/>
            </a:stretch>
          </p:blipFill>
          <p:spPr>
            <a:xfrm>
              <a:off x="395475" y="2407650"/>
              <a:ext cx="2965950" cy="2345846"/>
            </a:xfrm>
            <a:prstGeom prst="rect">
              <a:avLst/>
            </a:prstGeom>
            <a:noFill/>
            <a:ln>
              <a:noFill/>
            </a:ln>
          </p:spPr>
        </p:pic>
      </p:grpSp>
      <p:pic>
        <p:nvPicPr>
          <p:cNvPr id="244" name="Google Shape;244;p28"/>
          <p:cNvPicPr preferRelativeResize="0"/>
          <p:nvPr/>
        </p:nvPicPr>
        <p:blipFill>
          <a:blip r:embed="rId5">
            <a:alphaModFix/>
          </a:blip>
          <a:stretch>
            <a:fillRect/>
          </a:stretch>
        </p:blipFill>
        <p:spPr>
          <a:xfrm>
            <a:off x="4882375" y="2965950"/>
            <a:ext cx="4121149" cy="1318025"/>
          </a:xfrm>
          <a:prstGeom prst="rect">
            <a:avLst/>
          </a:prstGeom>
          <a:noFill/>
          <a:ln w="9525" cap="flat" cmpd="sng">
            <a:solidFill>
              <a:srgbClr val="1A356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395475" y="273225"/>
            <a:ext cx="54855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Experiments</a:t>
            </a:r>
            <a:endParaRPr/>
          </a:p>
        </p:txBody>
      </p:sp>
      <p:sp>
        <p:nvSpPr>
          <p:cNvPr id="250" name="Google Shape;250;p29"/>
          <p:cNvSpPr/>
          <p:nvPr/>
        </p:nvSpPr>
        <p:spPr>
          <a:xfrm>
            <a:off x="445200" y="1011450"/>
            <a:ext cx="18063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251" name="Google Shape;251;p29"/>
          <p:cNvSpPr/>
          <p:nvPr/>
        </p:nvSpPr>
        <p:spPr>
          <a:xfrm>
            <a:off x="2251500" y="1014750"/>
            <a:ext cx="18063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252" name="Google Shape;252;p29"/>
          <p:cNvSpPr/>
          <p:nvPr/>
        </p:nvSpPr>
        <p:spPr>
          <a:xfrm>
            <a:off x="5864100" y="1011450"/>
            <a:ext cx="2834700" cy="5487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253" name="Google Shape;253;p29"/>
          <p:cNvSpPr/>
          <p:nvPr/>
        </p:nvSpPr>
        <p:spPr>
          <a:xfrm>
            <a:off x="4057800" y="1014750"/>
            <a:ext cx="18063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pic>
        <p:nvPicPr>
          <p:cNvPr id="254" name="Google Shape;254;p29"/>
          <p:cNvPicPr preferRelativeResize="0"/>
          <p:nvPr/>
        </p:nvPicPr>
        <p:blipFill>
          <a:blip r:embed="rId3">
            <a:alphaModFix/>
          </a:blip>
          <a:stretch>
            <a:fillRect/>
          </a:stretch>
        </p:blipFill>
        <p:spPr>
          <a:xfrm>
            <a:off x="395475" y="2213800"/>
            <a:ext cx="8303326" cy="18099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a:spLocks noGrp="1"/>
          </p:cNvSpPr>
          <p:nvPr>
            <p:ph type="title"/>
          </p:nvPr>
        </p:nvSpPr>
        <p:spPr>
          <a:xfrm>
            <a:off x="914400" y="508325"/>
            <a:ext cx="47358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Conclusions</a:t>
            </a:r>
            <a:endParaRPr/>
          </a:p>
        </p:txBody>
      </p:sp>
      <p:sp>
        <p:nvSpPr>
          <p:cNvPr id="260" name="Google Shape;260;p30"/>
          <p:cNvSpPr txBox="1">
            <a:spLocks noGrp="1"/>
          </p:cNvSpPr>
          <p:nvPr>
            <p:ph type="body" idx="1"/>
          </p:nvPr>
        </p:nvSpPr>
        <p:spPr>
          <a:xfrm>
            <a:off x="914400" y="1341450"/>
            <a:ext cx="6563400" cy="34335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t>Best model: </a:t>
            </a:r>
            <a:endParaRPr/>
          </a:p>
          <a:p>
            <a:pPr marL="457200" lvl="0" indent="-307975" algn="l" rtl="0">
              <a:spcBef>
                <a:spcPts val="1200"/>
              </a:spcBef>
              <a:spcAft>
                <a:spcPts val="0"/>
              </a:spcAft>
              <a:buSzPct val="100000"/>
              <a:buChar char="-"/>
            </a:pPr>
            <a:r>
              <a:rPr lang="en"/>
              <a:t>Multilayer perceptron</a:t>
            </a:r>
            <a:endParaRPr/>
          </a:p>
          <a:p>
            <a:pPr marL="0" lvl="0" indent="0" algn="l" rtl="0">
              <a:spcBef>
                <a:spcPts val="1200"/>
              </a:spcBef>
              <a:spcAft>
                <a:spcPts val="0"/>
              </a:spcAft>
              <a:buNone/>
            </a:pPr>
            <a:r>
              <a:rPr lang="en"/>
              <a:t>Limitations:</a:t>
            </a:r>
            <a:endParaRPr/>
          </a:p>
          <a:p>
            <a:pPr marL="457200" lvl="0" indent="-307975" algn="l" rtl="0">
              <a:spcBef>
                <a:spcPts val="1200"/>
              </a:spcBef>
              <a:spcAft>
                <a:spcPts val="0"/>
              </a:spcAft>
              <a:buSzPct val="100000"/>
              <a:buChar char="-"/>
            </a:pPr>
            <a:r>
              <a:rPr lang="en"/>
              <a:t>Class imbalance</a:t>
            </a:r>
            <a:endParaRPr/>
          </a:p>
          <a:p>
            <a:pPr marL="457200" lvl="0" indent="-307975" algn="l" rtl="0">
              <a:spcBef>
                <a:spcPts val="0"/>
              </a:spcBef>
              <a:spcAft>
                <a:spcPts val="0"/>
              </a:spcAft>
              <a:buSzPct val="100000"/>
              <a:buChar char="-"/>
            </a:pPr>
            <a:r>
              <a:rPr lang="en"/>
              <a:t>Possible data leakage, due to downsampling techniques  </a:t>
            </a:r>
            <a:endParaRPr/>
          </a:p>
          <a:p>
            <a:pPr marL="457200" lvl="0" indent="-307975" algn="l" rtl="0">
              <a:spcBef>
                <a:spcPts val="0"/>
              </a:spcBef>
              <a:spcAft>
                <a:spcPts val="0"/>
              </a:spcAft>
              <a:buSzPct val="100000"/>
              <a:buChar char="-"/>
            </a:pPr>
            <a:r>
              <a:rPr lang="en"/>
              <a:t>Sample sample size</a:t>
            </a:r>
            <a:endParaRPr/>
          </a:p>
          <a:p>
            <a:pPr marL="0" lvl="0" indent="0" algn="l" rtl="0">
              <a:spcBef>
                <a:spcPts val="1200"/>
              </a:spcBef>
              <a:spcAft>
                <a:spcPts val="0"/>
              </a:spcAft>
              <a:buNone/>
            </a:pPr>
            <a:r>
              <a:rPr lang="en"/>
              <a:t>Fairness: </a:t>
            </a:r>
            <a:endParaRPr/>
          </a:p>
          <a:p>
            <a:pPr marL="457200" lvl="0" indent="-307975" algn="l" rtl="0">
              <a:spcBef>
                <a:spcPts val="1200"/>
              </a:spcBef>
              <a:spcAft>
                <a:spcPts val="0"/>
              </a:spcAft>
              <a:buSzPct val="100000"/>
              <a:buChar char="-"/>
            </a:pPr>
            <a:r>
              <a:rPr lang="en"/>
              <a:t>Anonymous dataset </a:t>
            </a:r>
            <a:endParaRPr/>
          </a:p>
          <a:p>
            <a:pPr marL="457200" lvl="0" indent="-307975" algn="l" rtl="0">
              <a:spcBef>
                <a:spcPts val="0"/>
              </a:spcBef>
              <a:spcAft>
                <a:spcPts val="0"/>
              </a:spcAft>
              <a:buSzPct val="100000"/>
              <a:buChar char="-"/>
            </a:pPr>
            <a:r>
              <a:rPr lang="en"/>
              <a:t>Men vs.women because of age-related diseases could bias results</a:t>
            </a:r>
            <a:endParaRPr/>
          </a:p>
          <a:p>
            <a:pPr marL="0" lvl="0" indent="0" algn="l" rtl="0">
              <a:spcBef>
                <a:spcPts val="1200"/>
              </a:spcBef>
              <a:spcAft>
                <a:spcPts val="0"/>
              </a:spcAft>
              <a:buNone/>
            </a:pPr>
            <a:r>
              <a:rPr lang="en"/>
              <a:t>Future: </a:t>
            </a:r>
            <a:endParaRPr/>
          </a:p>
          <a:p>
            <a:pPr marL="457200" lvl="0" indent="-307975" algn="l" rtl="0">
              <a:spcBef>
                <a:spcPts val="1200"/>
              </a:spcBef>
              <a:spcAft>
                <a:spcPts val="0"/>
              </a:spcAft>
              <a:buSzPct val="100000"/>
              <a:buChar char="-"/>
            </a:pPr>
            <a:r>
              <a:rPr lang="en"/>
              <a:t>Ensemble learning with metadata to predict classes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ctrTitle"/>
          </p:nvPr>
        </p:nvSpPr>
        <p:spPr>
          <a:xfrm>
            <a:off x="1147125" y="1249575"/>
            <a:ext cx="4735800" cy="292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solidFill>
                  <a:schemeClr val="lt1"/>
                </a:solidFill>
                <a:latin typeface="Open Sans ExtraBold"/>
                <a:ea typeface="Open Sans ExtraBold"/>
                <a:cs typeface="Open Sans ExtraBold"/>
                <a:sym typeface="Open Sans ExtraBold"/>
              </a:rPr>
              <a:t>Thank you! </a:t>
            </a:r>
            <a:endParaRPr sz="3000">
              <a:solidFill>
                <a:schemeClr val="lt1"/>
              </a:solidFill>
              <a:latin typeface="Open Sans ExtraBold"/>
              <a:ea typeface="Open Sans ExtraBold"/>
              <a:cs typeface="Open Sans ExtraBold"/>
              <a:sym typeface="Open Sans ExtraBold"/>
            </a:endParaRPr>
          </a:p>
          <a:p>
            <a:pPr marL="0" lvl="0" indent="0" algn="l" rtl="0">
              <a:spcBef>
                <a:spcPts val="0"/>
              </a:spcBef>
              <a:spcAft>
                <a:spcPts val="0"/>
              </a:spcAft>
              <a:buNone/>
            </a:pPr>
            <a:endParaRPr sz="2400">
              <a:solidFill>
                <a:schemeClr val="lt1"/>
              </a:solidFill>
              <a:latin typeface="Open Sans ExtraBold"/>
              <a:ea typeface="Open Sans ExtraBold"/>
              <a:cs typeface="Open Sans ExtraBold"/>
              <a:sym typeface="Open Sans ExtraBold"/>
            </a:endParaRPr>
          </a:p>
          <a:p>
            <a:pPr marL="0" lvl="0" indent="0" algn="l" rtl="0">
              <a:spcBef>
                <a:spcPts val="0"/>
              </a:spcBef>
              <a:spcAft>
                <a:spcPts val="0"/>
              </a:spcAft>
              <a:buNone/>
            </a:pPr>
            <a:endParaRPr sz="2400">
              <a:solidFill>
                <a:schemeClr val="lt1"/>
              </a:solidFill>
              <a:latin typeface="Open Sans"/>
              <a:ea typeface="Open Sans"/>
              <a:cs typeface="Open Sans"/>
              <a:sym typeface="Open Sans"/>
            </a:endParaRPr>
          </a:p>
          <a:p>
            <a:pPr marL="0" lvl="0" indent="0" algn="l" rtl="0">
              <a:spcBef>
                <a:spcPts val="0"/>
              </a:spcBef>
              <a:spcAft>
                <a:spcPts val="0"/>
              </a:spcAft>
              <a:buNone/>
            </a:pPr>
            <a:r>
              <a:rPr lang="en" sz="2400">
                <a:solidFill>
                  <a:schemeClr val="lt1"/>
                </a:solidFill>
                <a:latin typeface="Open Sans"/>
                <a:ea typeface="Open Sans"/>
                <a:cs typeface="Open Sans"/>
                <a:sym typeface="Open Sans"/>
              </a:rPr>
              <a:t>Questions?</a:t>
            </a:r>
            <a:endParaRPr sz="2400">
              <a:solidFill>
                <a:schemeClr val="lt1"/>
              </a:solidFill>
              <a:latin typeface="Open Sans"/>
              <a:ea typeface="Open Sans"/>
              <a:cs typeface="Open Sans"/>
              <a:sym typeface="Open Sans"/>
            </a:endParaRPr>
          </a:p>
        </p:txBody>
      </p:sp>
      <p:pic>
        <p:nvPicPr>
          <p:cNvPr id="266" name="Google Shape;266;p31"/>
          <p:cNvPicPr preferRelativeResize="0"/>
          <p:nvPr/>
        </p:nvPicPr>
        <p:blipFill>
          <a:blip r:embed="rId3">
            <a:alphaModFix/>
          </a:blip>
          <a:stretch>
            <a:fillRect/>
          </a:stretch>
        </p:blipFill>
        <p:spPr>
          <a:xfrm>
            <a:off x="4066400" y="1501875"/>
            <a:ext cx="2956278" cy="19732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418200" y="173625"/>
            <a:ext cx="47358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Contributions</a:t>
            </a:r>
            <a:endParaRPr/>
          </a:p>
        </p:txBody>
      </p:sp>
      <p:graphicFrame>
        <p:nvGraphicFramePr>
          <p:cNvPr id="272" name="Google Shape;272;p32"/>
          <p:cNvGraphicFramePr/>
          <p:nvPr>
            <p:extLst>
              <p:ext uri="{D42A27DB-BD31-4B8C-83A1-F6EECF244321}">
                <p14:modId xmlns:p14="http://schemas.microsoft.com/office/powerpoint/2010/main" val="3079720574"/>
              </p:ext>
            </p:extLst>
          </p:nvPr>
        </p:nvGraphicFramePr>
        <p:xfrm>
          <a:off x="154575" y="849825"/>
          <a:ext cx="8834850" cy="2590710"/>
        </p:xfrm>
        <a:graphic>
          <a:graphicData uri="http://schemas.openxmlformats.org/drawingml/2006/table">
            <a:tbl>
              <a:tblPr>
                <a:noFill/>
                <a:tableStyleId>{5AF41D36-14E9-4691-8A7E-910FE955A596}</a:tableStyleId>
              </a:tblPr>
              <a:tblGrid>
                <a:gridCol w="600175">
                  <a:extLst>
                    <a:ext uri="{9D8B030D-6E8A-4147-A177-3AD203B41FA5}">
                      <a16:colId xmlns:a16="http://schemas.microsoft.com/office/drawing/2014/main" val="20000"/>
                    </a:ext>
                  </a:extLst>
                </a:gridCol>
                <a:gridCol w="1352175">
                  <a:extLst>
                    <a:ext uri="{9D8B030D-6E8A-4147-A177-3AD203B41FA5}">
                      <a16:colId xmlns:a16="http://schemas.microsoft.com/office/drawing/2014/main" val="20001"/>
                    </a:ext>
                  </a:extLst>
                </a:gridCol>
                <a:gridCol w="3277175">
                  <a:extLst>
                    <a:ext uri="{9D8B030D-6E8A-4147-A177-3AD203B41FA5}">
                      <a16:colId xmlns:a16="http://schemas.microsoft.com/office/drawing/2014/main" val="20002"/>
                    </a:ext>
                  </a:extLst>
                </a:gridCol>
                <a:gridCol w="1096213">
                  <a:extLst>
                    <a:ext uri="{9D8B030D-6E8A-4147-A177-3AD203B41FA5}">
                      <a16:colId xmlns:a16="http://schemas.microsoft.com/office/drawing/2014/main" val="20003"/>
                    </a:ext>
                  </a:extLst>
                </a:gridCol>
                <a:gridCol w="1208598">
                  <a:extLst>
                    <a:ext uri="{9D8B030D-6E8A-4147-A177-3AD203B41FA5}">
                      <a16:colId xmlns:a16="http://schemas.microsoft.com/office/drawing/2014/main" val="20004"/>
                    </a:ext>
                  </a:extLst>
                </a:gridCol>
                <a:gridCol w="1300514">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endParaRPr sz="8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100">
                          <a:solidFill>
                            <a:srgbClr val="1A3561"/>
                          </a:solidFill>
                          <a:latin typeface="Open Sans"/>
                          <a:ea typeface="Open Sans"/>
                          <a:cs typeface="Open Sans"/>
                          <a:sym typeface="Open Sans"/>
                        </a:rPr>
                        <a:t>Preprocessing</a:t>
                      </a:r>
                      <a:endParaRPr sz="1100">
                        <a:solidFill>
                          <a:srgbClr val="1A3561"/>
                        </a:solidFill>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100">
                          <a:solidFill>
                            <a:srgbClr val="1A3561"/>
                          </a:solidFill>
                          <a:latin typeface="Open Sans"/>
                          <a:ea typeface="Open Sans"/>
                          <a:cs typeface="Open Sans"/>
                          <a:sym typeface="Open Sans"/>
                        </a:rPr>
                        <a:t>Learning</a:t>
                      </a:r>
                      <a:endParaRPr sz="1100">
                        <a:solidFill>
                          <a:srgbClr val="1A3561"/>
                        </a:solidFill>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100">
                          <a:solidFill>
                            <a:srgbClr val="1A3561"/>
                          </a:solidFill>
                          <a:latin typeface="Open Sans"/>
                          <a:ea typeface="Open Sans"/>
                          <a:cs typeface="Open Sans"/>
                          <a:sym typeface="Open Sans"/>
                        </a:rPr>
                        <a:t>Evaluation</a:t>
                      </a:r>
                      <a:endParaRPr sz="1100">
                        <a:solidFill>
                          <a:srgbClr val="1A3561"/>
                        </a:solidFill>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100">
                          <a:solidFill>
                            <a:srgbClr val="1A3561"/>
                          </a:solidFill>
                          <a:latin typeface="Open Sans"/>
                          <a:ea typeface="Open Sans"/>
                          <a:cs typeface="Open Sans"/>
                          <a:sym typeface="Open Sans"/>
                        </a:rPr>
                        <a:t>Prediction</a:t>
                      </a:r>
                      <a:endParaRPr sz="1100">
                        <a:solidFill>
                          <a:srgbClr val="1A3561"/>
                        </a:solidFill>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100">
                          <a:solidFill>
                            <a:srgbClr val="1A3561"/>
                          </a:solidFill>
                          <a:latin typeface="Open Sans"/>
                          <a:ea typeface="Open Sans"/>
                          <a:cs typeface="Open Sans"/>
                          <a:sym typeface="Open Sans"/>
                        </a:rPr>
                        <a:t>Other</a:t>
                      </a:r>
                      <a:endParaRPr sz="1100">
                        <a:solidFill>
                          <a:srgbClr val="1A3561"/>
                        </a:solidFill>
                        <a:latin typeface="Open Sans"/>
                        <a:ea typeface="Open Sans"/>
                        <a:cs typeface="Open Sans"/>
                        <a:sym typeface="Open Sans"/>
                      </a:endParaRPr>
                    </a:p>
                  </a:txBody>
                  <a:tcPr marL="91425" marR="91425" marT="91425" marB="91425">
                    <a:solidFill>
                      <a:schemeClr val="l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800">
                          <a:latin typeface="Open Sans"/>
                          <a:ea typeface="Open Sans"/>
                          <a:cs typeface="Open Sans"/>
                          <a:sym typeface="Open Sans"/>
                        </a:rPr>
                        <a:t>Darby</a:t>
                      </a:r>
                      <a:endParaRPr sz="8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600">
                          <a:latin typeface="Open Sans"/>
                          <a:ea typeface="Open Sans"/>
                          <a:cs typeface="Open Sans"/>
                          <a:sym typeface="Open Sans"/>
                        </a:rPr>
                        <a:t>EDA, downsampling, data splitting, one-hot encodings</a:t>
                      </a:r>
                      <a:endParaRPr sz="600">
                        <a:latin typeface="Open Sans"/>
                        <a:ea typeface="Open Sans"/>
                        <a:cs typeface="Open Sans"/>
                        <a:sym typeface="Open Sans"/>
                      </a:endParaRPr>
                    </a:p>
                    <a:p>
                      <a:pPr marL="0" lvl="0" indent="0" algn="l" rtl="0">
                        <a:spcBef>
                          <a:spcPts val="0"/>
                        </a:spcBef>
                        <a:spcAft>
                          <a:spcPts val="0"/>
                        </a:spcAft>
                        <a:buNone/>
                      </a:pP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600" b="1">
                          <a:solidFill>
                            <a:schemeClr val="dk1"/>
                          </a:solidFill>
                          <a:latin typeface="Open Sans"/>
                          <a:ea typeface="Open Sans"/>
                          <a:cs typeface="Open Sans"/>
                          <a:sym typeface="Open Sans"/>
                        </a:rPr>
                        <a:t>Models trained:</a:t>
                      </a:r>
                      <a:r>
                        <a:rPr lang="en" sz="600">
                          <a:solidFill>
                            <a:schemeClr val="dk1"/>
                          </a:solidFill>
                          <a:latin typeface="Open Sans"/>
                          <a:ea typeface="Open Sans"/>
                          <a:cs typeface="Open Sans"/>
                          <a:sym typeface="Open Sans"/>
                        </a:rPr>
                        <a:t> </a:t>
                      </a:r>
                      <a:r>
                        <a:rPr lang="en" sz="600">
                          <a:latin typeface="Open Sans"/>
                          <a:ea typeface="Open Sans"/>
                          <a:cs typeface="Open Sans"/>
                          <a:sym typeface="Open Sans"/>
                        </a:rPr>
                        <a:t>Logistic regression (TensorFlow), basic perceptron</a:t>
                      </a:r>
                      <a:endParaRPr sz="600">
                        <a:latin typeface="Open Sans"/>
                        <a:ea typeface="Open Sans"/>
                        <a:cs typeface="Open Sans"/>
                        <a:sym typeface="Open Sans"/>
                      </a:endParaRPr>
                    </a:p>
                    <a:p>
                      <a:pPr marL="0" lvl="0" indent="0" algn="l" rtl="0">
                        <a:spcBef>
                          <a:spcPts val="0"/>
                        </a:spcBef>
                        <a:spcAft>
                          <a:spcPts val="0"/>
                        </a:spcAft>
                        <a:buNone/>
                      </a:pPr>
                      <a:r>
                        <a:rPr lang="en" sz="600" b="1">
                          <a:solidFill>
                            <a:schemeClr val="dk1"/>
                          </a:solidFill>
                          <a:latin typeface="Open Sans"/>
                          <a:ea typeface="Open Sans"/>
                          <a:cs typeface="Open Sans"/>
                          <a:sym typeface="Open Sans"/>
                        </a:rPr>
                        <a:t>Ablation studies for </a:t>
                      </a:r>
                      <a:r>
                        <a:rPr lang="en" sz="600">
                          <a:solidFill>
                            <a:schemeClr val="dk1"/>
                          </a:solidFill>
                          <a:latin typeface="Open Sans"/>
                          <a:ea typeface="Open Sans"/>
                          <a:cs typeface="Open Sans"/>
                          <a:sym typeface="Open Sans"/>
                        </a:rPr>
                        <a:t>feature selection and class imbalance techniques, hyperparameter tuning on logistic regression and multilayer perceptron</a:t>
                      </a:r>
                      <a:endParaRPr sz="6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600" b="1">
                          <a:solidFill>
                            <a:schemeClr val="dk1"/>
                          </a:solidFill>
                          <a:latin typeface="Open Sans"/>
                          <a:ea typeface="Open Sans"/>
                          <a:cs typeface="Open Sans"/>
                          <a:sym typeface="Open Sans"/>
                        </a:rPr>
                        <a:t>Performance metrics: </a:t>
                      </a:r>
                      <a:r>
                        <a:rPr lang="en" sz="600">
                          <a:solidFill>
                            <a:schemeClr val="dk1"/>
                          </a:solidFill>
                          <a:latin typeface="Open Sans"/>
                          <a:ea typeface="Open Sans"/>
                          <a:cs typeface="Open Sans"/>
                          <a:sym typeface="Open Sans"/>
                        </a:rPr>
                        <a:t>AUC-PRC, balanced log-loss</a:t>
                      </a:r>
                      <a:endParaRPr sz="600">
                        <a:solidFill>
                          <a:schemeClr val="dk1"/>
                        </a:solidFill>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Logistic regression, perceptron, multilayer perceptron</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Logistic regression, perceptron</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600">
                          <a:latin typeface="Open Sans"/>
                          <a:ea typeface="Open Sans"/>
                          <a:cs typeface="Open Sans"/>
                          <a:sym typeface="Open Sans"/>
                        </a:rPr>
                        <a:t>Prepare slides, update repo</a:t>
                      </a:r>
                      <a:endParaRPr sz="600">
                        <a:latin typeface="Open Sans"/>
                        <a:ea typeface="Open Sans"/>
                        <a:cs typeface="Open Sans"/>
                        <a:sym typeface="Open Sans"/>
                      </a:endParaRPr>
                    </a:p>
                  </a:txBody>
                  <a:tcPr marL="91425" marR="91425" marT="91425" marB="91425">
                    <a:solidFill>
                      <a:schemeClr val="l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800">
                          <a:latin typeface="Open Sans"/>
                          <a:ea typeface="Open Sans"/>
                          <a:cs typeface="Open Sans"/>
                          <a:sym typeface="Open Sans"/>
                        </a:rPr>
                        <a:t>Bryan</a:t>
                      </a:r>
                      <a:endParaRPr sz="8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600" b="1">
                          <a:latin typeface="Open Sans"/>
                          <a:ea typeface="Open Sans"/>
                          <a:cs typeface="Open Sans"/>
                          <a:sym typeface="Open Sans"/>
                        </a:rPr>
                        <a:t>EDA</a:t>
                      </a:r>
                      <a:endParaRPr sz="600" b="1">
                        <a:latin typeface="Open Sans"/>
                        <a:ea typeface="Open Sans"/>
                        <a:cs typeface="Open Sans"/>
                        <a:sym typeface="Open Sans"/>
                      </a:endParaRPr>
                    </a:p>
                    <a:p>
                      <a:pPr marL="0" lvl="0" indent="0" algn="l" rtl="0">
                        <a:spcBef>
                          <a:spcPts val="0"/>
                        </a:spcBef>
                        <a:spcAft>
                          <a:spcPts val="0"/>
                        </a:spcAft>
                        <a:buNone/>
                      </a:pPr>
                      <a:r>
                        <a:rPr lang="en" sz="600" b="1">
                          <a:latin typeface="Open Sans"/>
                          <a:ea typeface="Open Sans"/>
                          <a:cs typeface="Open Sans"/>
                          <a:sym typeface="Open Sans"/>
                        </a:rPr>
                        <a:t>Sampling</a:t>
                      </a:r>
                      <a:r>
                        <a:rPr lang="en" sz="600">
                          <a:latin typeface="Open Sans"/>
                          <a:ea typeface="Open Sans"/>
                          <a:cs typeface="Open Sans"/>
                          <a:sym typeface="Open Sans"/>
                        </a:rPr>
                        <a:t>: 60,20,20 train/validation/test, down sampling</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b="1">
                          <a:solidFill>
                            <a:schemeClr val="dk1"/>
                          </a:solidFill>
                          <a:latin typeface="Open Sans"/>
                          <a:ea typeface="Open Sans"/>
                          <a:cs typeface="Open Sans"/>
                          <a:sym typeface="Open Sans"/>
                        </a:rPr>
                        <a:t>Model selection:</a:t>
                      </a:r>
                      <a:r>
                        <a:rPr lang="en" sz="600">
                          <a:solidFill>
                            <a:schemeClr val="dk1"/>
                          </a:solidFill>
                          <a:latin typeface="Open Sans"/>
                          <a:ea typeface="Open Sans"/>
                          <a:cs typeface="Open Sans"/>
                          <a:sym typeface="Open Sans"/>
                        </a:rPr>
                        <a:t> XGBoost</a:t>
                      </a:r>
                      <a:endParaRPr sz="6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600" b="1">
                          <a:solidFill>
                            <a:schemeClr val="dk1"/>
                          </a:solidFill>
                          <a:latin typeface="Open Sans"/>
                          <a:ea typeface="Open Sans"/>
                          <a:cs typeface="Open Sans"/>
                          <a:sym typeface="Open Sans"/>
                        </a:rPr>
                        <a:t>Hyperparameter optimization: </a:t>
                      </a:r>
                      <a:r>
                        <a:rPr lang="en" sz="600">
                          <a:solidFill>
                            <a:schemeClr val="dk1"/>
                          </a:solidFill>
                          <a:latin typeface="Open Sans"/>
                          <a:ea typeface="Open Sans"/>
                          <a:cs typeface="Open Sans"/>
                          <a:sym typeface="Open Sans"/>
                        </a:rPr>
                        <a:t>Learning rate, Max depth, number of trees </a:t>
                      </a:r>
                      <a:endParaRPr sz="6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600" b="1">
                          <a:solidFill>
                            <a:schemeClr val="dk1"/>
                          </a:solidFill>
                          <a:latin typeface="Open Sans"/>
                          <a:ea typeface="Open Sans"/>
                          <a:cs typeface="Open Sans"/>
                          <a:sym typeface="Open Sans"/>
                        </a:rPr>
                        <a:t>Performance metrics: </a:t>
                      </a:r>
                      <a:r>
                        <a:rPr lang="en" sz="600">
                          <a:solidFill>
                            <a:schemeClr val="dk1"/>
                          </a:solidFill>
                          <a:latin typeface="Open Sans"/>
                          <a:ea typeface="Open Sans"/>
                          <a:cs typeface="Open Sans"/>
                          <a:sym typeface="Open Sans"/>
                        </a:rPr>
                        <a:t>auprc and log loss (skLearn)</a:t>
                      </a:r>
                      <a:endParaRPr sz="6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600">
                        <a:solidFill>
                          <a:schemeClr val="dk1"/>
                        </a:solidFill>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XGBoost</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XGBoost</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600">
                          <a:latin typeface="Open Sans"/>
                          <a:ea typeface="Open Sans"/>
                          <a:cs typeface="Open Sans"/>
                          <a:sym typeface="Open Sans"/>
                        </a:rPr>
                        <a:t>Prepare slides, </a:t>
                      </a:r>
                      <a:endParaRPr sz="600">
                        <a:latin typeface="Open Sans"/>
                        <a:ea typeface="Open Sans"/>
                        <a:cs typeface="Open Sans"/>
                        <a:sym typeface="Open Sans"/>
                      </a:endParaRPr>
                    </a:p>
                    <a:p>
                      <a:pPr marL="0" lvl="0" indent="0" algn="l" rtl="0">
                        <a:spcBef>
                          <a:spcPts val="0"/>
                        </a:spcBef>
                        <a:spcAft>
                          <a:spcPts val="0"/>
                        </a:spcAft>
                        <a:buNone/>
                      </a:pPr>
                      <a:r>
                        <a:rPr lang="en" sz="600">
                          <a:latin typeface="Open Sans"/>
                          <a:ea typeface="Open Sans"/>
                          <a:cs typeface="Open Sans"/>
                          <a:sym typeface="Open Sans"/>
                        </a:rPr>
                        <a:t>Update repo,</a:t>
                      </a:r>
                      <a:endParaRPr sz="600">
                        <a:latin typeface="Open Sans"/>
                        <a:ea typeface="Open Sans"/>
                        <a:cs typeface="Open Sans"/>
                        <a:sym typeface="Open Sans"/>
                      </a:endParaRPr>
                    </a:p>
                    <a:p>
                      <a:pPr marL="0" lvl="0" indent="0" algn="l" rtl="0">
                        <a:spcBef>
                          <a:spcPts val="0"/>
                        </a:spcBef>
                        <a:spcAft>
                          <a:spcPts val="0"/>
                        </a:spcAft>
                        <a:buNone/>
                      </a:pPr>
                      <a:r>
                        <a:rPr lang="en" sz="600">
                          <a:latin typeface="Open Sans"/>
                          <a:ea typeface="Open Sans"/>
                          <a:cs typeface="Open Sans"/>
                          <a:sym typeface="Open Sans"/>
                        </a:rPr>
                        <a:t>Create Repo</a:t>
                      </a:r>
                      <a:endParaRPr sz="600">
                        <a:latin typeface="Open Sans"/>
                        <a:ea typeface="Open Sans"/>
                        <a:cs typeface="Open Sans"/>
                        <a:sym typeface="Open Sans"/>
                      </a:endParaRPr>
                    </a:p>
                  </a:txBody>
                  <a:tcPr marL="91425" marR="91425" marT="91425" marB="91425">
                    <a:solidFill>
                      <a:schemeClr val="lt1"/>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800">
                          <a:latin typeface="Open Sans"/>
                          <a:ea typeface="Open Sans"/>
                          <a:cs typeface="Open Sans"/>
                          <a:sym typeface="Open Sans"/>
                        </a:rPr>
                        <a:t>Henry</a:t>
                      </a:r>
                      <a:endParaRPr sz="8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b="1">
                          <a:solidFill>
                            <a:schemeClr val="dk1"/>
                          </a:solidFill>
                          <a:latin typeface="Open Sans"/>
                          <a:ea typeface="Open Sans"/>
                          <a:cs typeface="Open Sans"/>
                          <a:sym typeface="Open Sans"/>
                        </a:rPr>
                        <a:t>Model selection:</a:t>
                      </a:r>
                      <a:r>
                        <a:rPr lang="en" sz="600">
                          <a:latin typeface="Open Sans"/>
                          <a:ea typeface="Open Sans"/>
                          <a:cs typeface="Open Sans"/>
                          <a:sym typeface="Open Sans"/>
                        </a:rPr>
                        <a:t> Multilayer perceptron</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Multilayer perceptron</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Multilayer perceptron</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endParaRPr sz="600">
                        <a:latin typeface="Open Sans"/>
                        <a:ea typeface="Open Sans"/>
                        <a:cs typeface="Open Sans"/>
                        <a:sym typeface="Open Sans"/>
                      </a:endParaRPr>
                    </a:p>
                  </a:txBody>
                  <a:tcPr marL="91425" marR="91425" marT="91425" marB="91425">
                    <a:solidFill>
                      <a:schemeClr val="lt1"/>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800">
                          <a:latin typeface="Open Sans"/>
                          <a:ea typeface="Open Sans"/>
                          <a:cs typeface="Open Sans"/>
                          <a:sym typeface="Open Sans"/>
                        </a:rPr>
                        <a:t>Juliana</a:t>
                      </a:r>
                      <a:endParaRPr sz="8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600" b="1">
                          <a:latin typeface="Open Sans"/>
                          <a:ea typeface="Open Sans"/>
                          <a:cs typeface="Open Sans"/>
                          <a:sym typeface="Open Sans"/>
                        </a:rPr>
                        <a:t>EDA</a:t>
                      </a:r>
                      <a:r>
                        <a:rPr lang="en" sz="600">
                          <a:latin typeface="Open Sans"/>
                          <a:ea typeface="Open Sans"/>
                          <a:cs typeface="Open Sans"/>
                          <a:sym typeface="Open Sans"/>
                        </a:rPr>
                        <a:t> </a:t>
                      </a:r>
                      <a:endParaRPr sz="600">
                        <a:latin typeface="Open Sans"/>
                        <a:ea typeface="Open Sans"/>
                        <a:cs typeface="Open Sans"/>
                        <a:sym typeface="Open Sans"/>
                      </a:endParaRPr>
                    </a:p>
                    <a:p>
                      <a:pPr marL="0" lvl="0" indent="0" algn="l" rtl="0">
                        <a:spcBef>
                          <a:spcPts val="0"/>
                        </a:spcBef>
                        <a:spcAft>
                          <a:spcPts val="0"/>
                        </a:spcAft>
                        <a:buNone/>
                      </a:pPr>
                      <a:r>
                        <a:rPr lang="en" sz="600" b="1">
                          <a:latin typeface="Open Sans"/>
                          <a:ea typeface="Open Sans"/>
                          <a:cs typeface="Open Sans"/>
                          <a:sym typeface="Open Sans"/>
                        </a:rPr>
                        <a:t>Feature extraction </a:t>
                      </a:r>
                      <a:r>
                        <a:rPr lang="en" sz="600">
                          <a:latin typeface="Open Sans"/>
                          <a:ea typeface="Open Sans"/>
                          <a:cs typeface="Open Sans"/>
                          <a:sym typeface="Open Sans"/>
                        </a:rPr>
                        <a:t>with Random Forests and PCA </a:t>
                      </a:r>
                      <a:endParaRPr sz="600">
                        <a:latin typeface="Open Sans"/>
                        <a:ea typeface="Open Sans"/>
                        <a:cs typeface="Open Sans"/>
                        <a:sym typeface="Open Sans"/>
                      </a:endParaRPr>
                    </a:p>
                    <a:p>
                      <a:pPr marL="0" lvl="0" indent="0" algn="l" rtl="0">
                        <a:spcBef>
                          <a:spcPts val="0"/>
                        </a:spcBef>
                        <a:spcAft>
                          <a:spcPts val="0"/>
                        </a:spcAft>
                        <a:buNone/>
                      </a:pPr>
                      <a:r>
                        <a:rPr lang="en" sz="600" b="1">
                          <a:latin typeface="Open Sans"/>
                          <a:ea typeface="Open Sans"/>
                          <a:cs typeface="Open Sans"/>
                          <a:sym typeface="Open Sans"/>
                        </a:rPr>
                        <a:t>Dimensionality reduction:</a:t>
                      </a:r>
                      <a:r>
                        <a:rPr lang="en" sz="600">
                          <a:latin typeface="Open Sans"/>
                          <a:ea typeface="Open Sans"/>
                          <a:cs typeface="Open Sans"/>
                          <a:sym typeface="Open Sans"/>
                        </a:rPr>
                        <a:t> PCA </a:t>
                      </a:r>
                      <a:endParaRPr sz="600">
                        <a:latin typeface="Open Sans"/>
                        <a:ea typeface="Open Sans"/>
                        <a:cs typeface="Open Sans"/>
                        <a:sym typeface="Open Sans"/>
                      </a:endParaRPr>
                    </a:p>
                    <a:p>
                      <a:pPr marL="0" lvl="0" indent="0" algn="l" rtl="0">
                        <a:spcBef>
                          <a:spcPts val="0"/>
                        </a:spcBef>
                        <a:spcAft>
                          <a:spcPts val="0"/>
                        </a:spcAft>
                        <a:buNone/>
                      </a:pPr>
                      <a:r>
                        <a:rPr lang="en" sz="600" b="1">
                          <a:latin typeface="Open Sans"/>
                          <a:ea typeface="Open Sans"/>
                          <a:cs typeface="Open Sans"/>
                          <a:sym typeface="Open Sans"/>
                        </a:rPr>
                        <a:t>Sampling: </a:t>
                      </a:r>
                      <a:r>
                        <a:rPr lang="en" sz="600">
                          <a:latin typeface="Open Sans"/>
                          <a:ea typeface="Open Sans"/>
                          <a:cs typeface="Open Sans"/>
                          <a:sym typeface="Open Sans"/>
                        </a:rPr>
                        <a:t>80:20 train/test split, downsampling</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600" b="1" dirty="0">
                          <a:latin typeface="Open Sans"/>
                          <a:ea typeface="Open Sans"/>
                          <a:cs typeface="Open Sans"/>
                          <a:sym typeface="Open Sans"/>
                        </a:rPr>
                        <a:t>Model selection: </a:t>
                      </a:r>
                      <a:r>
                        <a:rPr lang="en" sz="600" dirty="0">
                          <a:latin typeface="Open Sans"/>
                          <a:ea typeface="Open Sans"/>
                          <a:cs typeface="Open Sans"/>
                          <a:sym typeface="Open Sans"/>
                        </a:rPr>
                        <a:t>Random forest (RF)</a:t>
                      </a:r>
                      <a:endParaRPr sz="600" dirty="0">
                        <a:latin typeface="Open Sans"/>
                        <a:ea typeface="Open Sans"/>
                        <a:cs typeface="Open Sans"/>
                        <a:sym typeface="Open Sans"/>
                      </a:endParaRPr>
                    </a:p>
                    <a:p>
                      <a:pPr marL="0" lvl="0" indent="0" algn="l" rtl="0">
                        <a:spcBef>
                          <a:spcPts val="0"/>
                        </a:spcBef>
                        <a:spcAft>
                          <a:spcPts val="0"/>
                        </a:spcAft>
                        <a:buNone/>
                      </a:pPr>
                      <a:r>
                        <a:rPr lang="en" sz="600" b="1" dirty="0" err="1">
                          <a:latin typeface="Open Sans"/>
                          <a:ea typeface="Open Sans"/>
                          <a:cs typeface="Open Sans"/>
                          <a:sym typeface="Open Sans"/>
                        </a:rPr>
                        <a:t>Cross-validation:</a:t>
                      </a:r>
                      <a:r>
                        <a:rPr lang="en" sz="600" dirty="0" err="1">
                          <a:latin typeface="Open Sans"/>
                          <a:ea typeface="Open Sans"/>
                          <a:cs typeface="Open Sans"/>
                          <a:sym typeface="Open Sans"/>
                        </a:rPr>
                        <a:t>K-fold</a:t>
                      </a:r>
                      <a:r>
                        <a:rPr lang="en" sz="600" dirty="0">
                          <a:latin typeface="Open Sans"/>
                          <a:ea typeface="Open Sans"/>
                          <a:cs typeface="Open Sans"/>
                          <a:sym typeface="Open Sans"/>
                        </a:rPr>
                        <a:t> cross-validation (RF)</a:t>
                      </a:r>
                      <a:endParaRPr sz="600" dirty="0">
                        <a:latin typeface="Open Sans"/>
                        <a:ea typeface="Open Sans"/>
                        <a:cs typeface="Open Sans"/>
                        <a:sym typeface="Open Sans"/>
                      </a:endParaRPr>
                    </a:p>
                    <a:p>
                      <a:pPr marL="0" lvl="0" indent="0" algn="l" rtl="0">
                        <a:spcBef>
                          <a:spcPts val="0"/>
                        </a:spcBef>
                        <a:spcAft>
                          <a:spcPts val="0"/>
                        </a:spcAft>
                        <a:buNone/>
                      </a:pPr>
                      <a:r>
                        <a:rPr lang="en" sz="600" b="1" dirty="0">
                          <a:latin typeface="Open Sans"/>
                          <a:ea typeface="Open Sans"/>
                          <a:cs typeface="Open Sans"/>
                          <a:sym typeface="Open Sans"/>
                        </a:rPr>
                        <a:t>Performance metrics: </a:t>
                      </a:r>
                      <a:r>
                        <a:rPr lang="en" sz="600" dirty="0" err="1">
                          <a:latin typeface="Open Sans"/>
                          <a:ea typeface="Open Sans"/>
                          <a:cs typeface="Open Sans"/>
                          <a:sym typeface="Open Sans"/>
                        </a:rPr>
                        <a:t>auprc</a:t>
                      </a:r>
                      <a:r>
                        <a:rPr lang="en" sz="600" dirty="0">
                          <a:latin typeface="Open Sans"/>
                          <a:ea typeface="Open Sans"/>
                          <a:cs typeface="Open Sans"/>
                          <a:sym typeface="Open Sans"/>
                        </a:rPr>
                        <a:t> and balanced log loss (RF), as well as neg log loss</a:t>
                      </a:r>
                      <a:endParaRPr sz="600" dirty="0">
                        <a:latin typeface="Open Sans"/>
                        <a:ea typeface="Open Sans"/>
                        <a:cs typeface="Open Sans"/>
                        <a:sym typeface="Open Sans"/>
                      </a:endParaRPr>
                    </a:p>
                    <a:p>
                      <a:pPr marL="0" lvl="0" indent="0" algn="l" rtl="0">
                        <a:spcBef>
                          <a:spcPts val="0"/>
                        </a:spcBef>
                        <a:spcAft>
                          <a:spcPts val="0"/>
                        </a:spcAft>
                        <a:buNone/>
                      </a:pPr>
                      <a:r>
                        <a:rPr lang="en" sz="600" b="1" dirty="0">
                          <a:latin typeface="Open Sans"/>
                          <a:ea typeface="Open Sans"/>
                          <a:cs typeface="Open Sans"/>
                          <a:sym typeface="Open Sans"/>
                        </a:rPr>
                        <a:t>Hyperparameter optimization: </a:t>
                      </a:r>
                      <a:r>
                        <a:rPr lang="en" sz="600" dirty="0">
                          <a:latin typeface="Open Sans"/>
                          <a:ea typeface="Open Sans"/>
                          <a:cs typeface="Open Sans"/>
                          <a:sym typeface="Open Sans"/>
                        </a:rPr>
                        <a:t>cross-validation grid search (RF) (</a:t>
                      </a:r>
                      <a:r>
                        <a:rPr lang="en" sz="600" dirty="0" err="1">
                          <a:latin typeface="Open Sans"/>
                          <a:ea typeface="Open Sans"/>
                          <a:cs typeface="Open Sans"/>
                          <a:sym typeface="Open Sans"/>
                        </a:rPr>
                        <a:t>n_estimators</a:t>
                      </a:r>
                      <a:r>
                        <a:rPr lang="en" sz="600" dirty="0">
                          <a:latin typeface="Open Sans"/>
                          <a:ea typeface="Open Sans"/>
                          <a:cs typeface="Open Sans"/>
                          <a:sym typeface="Open Sans"/>
                        </a:rPr>
                        <a:t> and </a:t>
                      </a:r>
                      <a:r>
                        <a:rPr lang="en" sz="600" dirty="0" err="1">
                          <a:latin typeface="Open Sans"/>
                          <a:ea typeface="Open Sans"/>
                          <a:cs typeface="Open Sans"/>
                          <a:sym typeface="Open Sans"/>
                        </a:rPr>
                        <a:t>max_depth</a:t>
                      </a:r>
                      <a:r>
                        <a:rPr lang="en" sz="600" dirty="0">
                          <a:latin typeface="Open Sans"/>
                          <a:ea typeface="Open Sans"/>
                          <a:cs typeface="Open Sans"/>
                          <a:sym typeface="Open Sans"/>
                        </a:rPr>
                        <a:t>)</a:t>
                      </a:r>
                      <a:endParaRPr sz="600" dirty="0">
                        <a:latin typeface="Open Sans"/>
                        <a:ea typeface="Open Sans"/>
                        <a:cs typeface="Open Sans"/>
                        <a:sym typeface="Open Sans"/>
                      </a:endParaRPr>
                    </a:p>
                    <a:p>
                      <a:pPr marL="0" lvl="0" indent="0" algn="l" rtl="0">
                        <a:spcBef>
                          <a:spcPts val="0"/>
                        </a:spcBef>
                        <a:spcAft>
                          <a:spcPts val="0"/>
                        </a:spcAft>
                        <a:buNone/>
                      </a:pPr>
                      <a:endParaRPr sz="600" dirty="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Random forest</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600">
                          <a:solidFill>
                            <a:schemeClr val="dk1"/>
                          </a:solidFill>
                          <a:latin typeface="Open Sans"/>
                          <a:ea typeface="Open Sans"/>
                          <a:cs typeface="Open Sans"/>
                          <a:sym typeface="Open Sans"/>
                        </a:rPr>
                        <a:t>Random forest</a:t>
                      </a:r>
                      <a:endParaRPr sz="6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600" dirty="0">
                          <a:latin typeface="Open Sans"/>
                          <a:ea typeface="Open Sans"/>
                          <a:cs typeface="Open Sans"/>
                          <a:sym typeface="Open Sans"/>
                        </a:rPr>
                        <a:t>Reviewed literature, Structured GitHub Repo, Created final presentation, prepared slides,</a:t>
                      </a:r>
                      <a:endParaRPr sz="600" dirty="0">
                        <a:latin typeface="Open Sans"/>
                        <a:ea typeface="Open Sans"/>
                        <a:cs typeface="Open Sans"/>
                        <a:sym typeface="Open Sans"/>
                      </a:endParaRPr>
                    </a:p>
                    <a:p>
                      <a:pPr marL="0" lvl="0" indent="0" algn="l" rtl="0">
                        <a:spcBef>
                          <a:spcPts val="0"/>
                        </a:spcBef>
                        <a:spcAft>
                          <a:spcPts val="0"/>
                        </a:spcAft>
                        <a:buNone/>
                      </a:pPr>
                      <a:r>
                        <a:rPr lang="en" sz="600" dirty="0">
                          <a:latin typeface="Open Sans"/>
                          <a:ea typeface="Open Sans"/>
                          <a:cs typeface="Open Sans"/>
                          <a:sym typeface="Open Sans"/>
                        </a:rPr>
                        <a:t>Created Readme file</a:t>
                      </a:r>
                      <a:r>
                        <a:rPr lang="en" sz="600">
                          <a:latin typeface="Open Sans"/>
                          <a:ea typeface="Open Sans"/>
                          <a:cs typeface="Open Sans"/>
                          <a:sym typeface="Open Sans"/>
                        </a:rPr>
                        <a:t>, hosted </a:t>
                      </a:r>
                      <a:r>
                        <a:rPr lang="en" sz="600" dirty="0">
                          <a:latin typeface="Open Sans"/>
                          <a:ea typeface="Open Sans"/>
                          <a:cs typeface="Open Sans"/>
                          <a:sym typeface="Open Sans"/>
                        </a:rPr>
                        <a:t>Zoom meetings</a:t>
                      </a:r>
                      <a:endParaRPr sz="600" dirty="0">
                        <a:latin typeface="Open Sans"/>
                        <a:ea typeface="Open Sans"/>
                        <a:cs typeface="Open Sans"/>
                        <a:sym typeface="Open Sans"/>
                      </a:endParaRPr>
                    </a:p>
                  </a:txBody>
                  <a:tcPr marL="91425" marR="91425" marT="91425" marB="91425">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3"/>
          <p:cNvSpPr txBox="1">
            <a:spLocks noGrp="1"/>
          </p:cNvSpPr>
          <p:nvPr>
            <p:ph type="title"/>
          </p:nvPr>
        </p:nvSpPr>
        <p:spPr>
          <a:xfrm>
            <a:off x="914400" y="914400"/>
            <a:ext cx="47358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BACKUP</a:t>
            </a:r>
            <a:endParaRPr/>
          </a:p>
        </p:txBody>
      </p:sp>
      <p:sp>
        <p:nvSpPr>
          <p:cNvPr id="278" name="Google Shape;278;p33"/>
          <p:cNvSpPr txBox="1">
            <a:spLocks noGrp="1"/>
          </p:cNvSpPr>
          <p:nvPr>
            <p:ph type="body" idx="1"/>
          </p:nvPr>
        </p:nvSpPr>
        <p:spPr>
          <a:xfrm>
            <a:off x="914400" y="2286000"/>
            <a:ext cx="5491500" cy="237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914400" y="396225"/>
            <a:ext cx="47358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Impact of Data Leakage</a:t>
            </a:r>
            <a:endParaRPr/>
          </a:p>
        </p:txBody>
      </p:sp>
      <p:pic>
        <p:nvPicPr>
          <p:cNvPr id="284" name="Google Shape;284;p34"/>
          <p:cNvPicPr preferRelativeResize="0"/>
          <p:nvPr/>
        </p:nvPicPr>
        <p:blipFill>
          <a:blip r:embed="rId3">
            <a:alphaModFix/>
          </a:blip>
          <a:stretch>
            <a:fillRect/>
          </a:stretch>
        </p:blipFill>
        <p:spPr>
          <a:xfrm>
            <a:off x="775650" y="1584275"/>
            <a:ext cx="3298624" cy="1555125"/>
          </a:xfrm>
          <a:prstGeom prst="rect">
            <a:avLst/>
          </a:prstGeom>
          <a:noFill/>
          <a:ln>
            <a:noFill/>
          </a:ln>
        </p:spPr>
      </p:pic>
      <p:sp>
        <p:nvSpPr>
          <p:cNvPr id="285" name="Google Shape;285;p34"/>
          <p:cNvSpPr txBox="1"/>
          <p:nvPr/>
        </p:nvSpPr>
        <p:spPr>
          <a:xfrm>
            <a:off x="670575" y="1158200"/>
            <a:ext cx="49797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rgbClr val="1A3561"/>
                </a:solidFill>
                <a:latin typeface="Open Sans"/>
                <a:ea typeface="Open Sans"/>
                <a:cs typeface="Open Sans"/>
                <a:sym typeface="Open Sans"/>
              </a:rPr>
              <a:t>Logistic Regression Proper Validation Set (not downsampled)</a:t>
            </a:r>
            <a:endParaRPr sz="1200">
              <a:solidFill>
                <a:srgbClr val="1A3561"/>
              </a:solidFill>
              <a:latin typeface="Open Sans"/>
              <a:ea typeface="Open Sans"/>
              <a:cs typeface="Open Sans"/>
              <a:sym typeface="Open Sans"/>
            </a:endParaRPr>
          </a:p>
        </p:txBody>
      </p:sp>
      <p:sp>
        <p:nvSpPr>
          <p:cNvPr id="286" name="Google Shape;286;p34"/>
          <p:cNvSpPr txBox="1"/>
          <p:nvPr/>
        </p:nvSpPr>
        <p:spPr>
          <a:xfrm>
            <a:off x="792450" y="3139400"/>
            <a:ext cx="49797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a:solidFill>
                  <a:srgbClr val="1A3561"/>
                </a:solidFill>
                <a:latin typeface="Open Sans"/>
                <a:ea typeface="Open Sans"/>
                <a:cs typeface="Open Sans"/>
                <a:sym typeface="Open Sans"/>
              </a:rPr>
              <a:t>Logistic Regression Downsampled Validation Set: </a:t>
            </a:r>
            <a:r>
              <a:rPr lang="en" sz="1200" b="1">
                <a:solidFill>
                  <a:srgbClr val="1A3561"/>
                </a:solidFill>
                <a:latin typeface="Open Sans"/>
                <a:ea typeface="Open Sans"/>
                <a:cs typeface="Open Sans"/>
                <a:sym typeface="Open Sans"/>
              </a:rPr>
              <a:t>Overfit!</a:t>
            </a:r>
            <a:endParaRPr sz="1200" b="1">
              <a:solidFill>
                <a:srgbClr val="1A3561"/>
              </a:solidFill>
              <a:latin typeface="Open Sans"/>
              <a:ea typeface="Open Sans"/>
              <a:cs typeface="Open Sans"/>
              <a:sym typeface="Open Sans"/>
            </a:endParaRPr>
          </a:p>
        </p:txBody>
      </p:sp>
      <p:pic>
        <p:nvPicPr>
          <p:cNvPr id="287" name="Google Shape;287;p34"/>
          <p:cNvPicPr preferRelativeResize="0"/>
          <p:nvPr/>
        </p:nvPicPr>
        <p:blipFill>
          <a:blip r:embed="rId4">
            <a:alphaModFix/>
          </a:blip>
          <a:stretch>
            <a:fillRect/>
          </a:stretch>
        </p:blipFill>
        <p:spPr>
          <a:xfrm>
            <a:off x="914400" y="3508698"/>
            <a:ext cx="3257206" cy="1457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p:nvPr/>
        </p:nvSpPr>
        <p:spPr>
          <a:xfrm>
            <a:off x="790450" y="894500"/>
            <a:ext cx="7063500" cy="2706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txBox="1">
            <a:spLocks noGrp="1"/>
          </p:cNvSpPr>
          <p:nvPr>
            <p:ph type="title"/>
          </p:nvPr>
        </p:nvSpPr>
        <p:spPr>
          <a:xfrm>
            <a:off x="914400" y="914400"/>
            <a:ext cx="29700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How we thought our models would perform:</a:t>
            </a:r>
            <a:endParaRPr sz="1600"/>
          </a:p>
        </p:txBody>
      </p:sp>
      <p:pic>
        <p:nvPicPr>
          <p:cNvPr id="294" name="Google Shape;294;p35"/>
          <p:cNvPicPr preferRelativeResize="0"/>
          <p:nvPr/>
        </p:nvPicPr>
        <p:blipFill>
          <a:blip r:embed="rId3">
            <a:alphaModFix/>
          </a:blip>
          <a:stretch>
            <a:fillRect/>
          </a:stretch>
        </p:blipFill>
        <p:spPr>
          <a:xfrm>
            <a:off x="914400" y="1682488"/>
            <a:ext cx="3161826" cy="1778525"/>
          </a:xfrm>
          <a:prstGeom prst="rect">
            <a:avLst/>
          </a:prstGeom>
          <a:noFill/>
          <a:ln>
            <a:noFill/>
          </a:ln>
        </p:spPr>
      </p:pic>
      <p:pic>
        <p:nvPicPr>
          <p:cNvPr id="295" name="Google Shape;295;p35"/>
          <p:cNvPicPr preferRelativeResize="0"/>
          <p:nvPr/>
        </p:nvPicPr>
        <p:blipFill>
          <a:blip r:embed="rId4">
            <a:alphaModFix/>
          </a:blip>
          <a:stretch>
            <a:fillRect/>
          </a:stretch>
        </p:blipFill>
        <p:spPr>
          <a:xfrm>
            <a:off x="4149025" y="1682503"/>
            <a:ext cx="3557068" cy="1778525"/>
          </a:xfrm>
          <a:prstGeom prst="rect">
            <a:avLst/>
          </a:prstGeom>
          <a:noFill/>
          <a:ln>
            <a:noFill/>
          </a:ln>
        </p:spPr>
      </p:pic>
      <p:sp>
        <p:nvSpPr>
          <p:cNvPr id="296" name="Google Shape;296;p35"/>
          <p:cNvSpPr txBox="1">
            <a:spLocks noGrp="1"/>
          </p:cNvSpPr>
          <p:nvPr>
            <p:ph type="title"/>
          </p:nvPr>
        </p:nvSpPr>
        <p:spPr>
          <a:xfrm>
            <a:off x="4149025" y="914400"/>
            <a:ext cx="21432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How our models actually perform:</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9"/>
          <p:cNvPicPr preferRelativeResize="0"/>
          <p:nvPr/>
        </p:nvPicPr>
        <p:blipFill>
          <a:blip r:embed="rId3">
            <a:alphaModFix/>
          </a:blip>
          <a:stretch>
            <a:fillRect/>
          </a:stretch>
        </p:blipFill>
        <p:spPr>
          <a:xfrm>
            <a:off x="124125" y="1215700"/>
            <a:ext cx="5123092" cy="3414599"/>
          </a:xfrm>
          <a:prstGeom prst="rect">
            <a:avLst/>
          </a:prstGeom>
          <a:noFill/>
          <a:ln>
            <a:noFill/>
          </a:ln>
        </p:spPr>
      </p:pic>
      <p:pic>
        <p:nvPicPr>
          <p:cNvPr id="88" name="Google Shape;88;p19"/>
          <p:cNvPicPr preferRelativeResize="0"/>
          <p:nvPr/>
        </p:nvPicPr>
        <p:blipFill>
          <a:blip r:embed="rId4">
            <a:alphaModFix/>
          </a:blip>
          <a:stretch>
            <a:fillRect/>
          </a:stretch>
        </p:blipFill>
        <p:spPr>
          <a:xfrm>
            <a:off x="4848707" y="1571961"/>
            <a:ext cx="3999545" cy="3213157"/>
          </a:xfrm>
          <a:prstGeom prst="rect">
            <a:avLst/>
          </a:prstGeom>
          <a:noFill/>
          <a:ln>
            <a:noFill/>
          </a:ln>
        </p:spPr>
      </p:pic>
      <p:sp>
        <p:nvSpPr>
          <p:cNvPr id="89" name="Google Shape;89;p19"/>
          <p:cNvSpPr txBox="1"/>
          <p:nvPr/>
        </p:nvSpPr>
        <p:spPr>
          <a:xfrm>
            <a:off x="7003955" y="4263031"/>
            <a:ext cx="1844400" cy="3156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800"/>
              </a:spcAft>
              <a:buNone/>
            </a:pPr>
            <a:r>
              <a:rPr lang="en" sz="850">
                <a:solidFill>
                  <a:schemeClr val="accent3"/>
                </a:solidFill>
                <a:latin typeface="Open Sans Light"/>
                <a:ea typeface="Open Sans Light"/>
                <a:cs typeface="Open Sans Light"/>
                <a:sym typeface="Open Sans Light"/>
              </a:rPr>
              <a:t>Grassman et al. 2018</a:t>
            </a:r>
            <a:endParaRPr sz="1200">
              <a:solidFill>
                <a:schemeClr val="accent3"/>
              </a:solidFill>
              <a:latin typeface="Open Sans Light"/>
              <a:ea typeface="Open Sans Light"/>
              <a:cs typeface="Open Sans Light"/>
              <a:sym typeface="Open Sans Light"/>
            </a:endParaRPr>
          </a:p>
        </p:txBody>
      </p:sp>
      <p:grpSp>
        <p:nvGrpSpPr>
          <p:cNvPr id="90" name="Google Shape;90;p19"/>
          <p:cNvGrpSpPr/>
          <p:nvPr/>
        </p:nvGrpSpPr>
        <p:grpSpPr>
          <a:xfrm>
            <a:off x="124114" y="1571949"/>
            <a:ext cx="4148674" cy="3414593"/>
            <a:chOff x="3253875" y="1862800"/>
            <a:chExt cx="2963127" cy="2076750"/>
          </a:xfrm>
        </p:grpSpPr>
        <p:pic>
          <p:nvPicPr>
            <p:cNvPr id="91" name="Google Shape;91;p19"/>
            <p:cNvPicPr preferRelativeResize="0"/>
            <p:nvPr/>
          </p:nvPicPr>
          <p:blipFill>
            <a:blip r:embed="rId5">
              <a:alphaModFix/>
            </a:blip>
            <a:stretch>
              <a:fillRect/>
            </a:stretch>
          </p:blipFill>
          <p:spPr>
            <a:xfrm>
              <a:off x="3253875" y="1862800"/>
              <a:ext cx="2963127" cy="1788100"/>
            </a:xfrm>
            <a:prstGeom prst="rect">
              <a:avLst/>
            </a:prstGeom>
            <a:noFill/>
            <a:ln>
              <a:noFill/>
            </a:ln>
          </p:spPr>
        </p:pic>
        <p:sp>
          <p:nvSpPr>
            <p:cNvPr id="92" name="Google Shape;92;p19"/>
            <p:cNvSpPr txBox="1"/>
            <p:nvPr/>
          </p:nvSpPr>
          <p:spPr>
            <a:xfrm>
              <a:off x="4336275" y="3512050"/>
              <a:ext cx="10401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accent3"/>
                  </a:solidFill>
                  <a:latin typeface="Open Sans Light"/>
                  <a:ea typeface="Open Sans Light"/>
                  <a:cs typeface="Open Sans Light"/>
                  <a:sym typeface="Open Sans Light"/>
                </a:rPr>
                <a:t>Podgorelec et al. 2002</a:t>
              </a:r>
              <a:endParaRPr sz="600">
                <a:solidFill>
                  <a:schemeClr val="accent3"/>
                </a:solidFill>
                <a:latin typeface="Open Sans Light"/>
                <a:ea typeface="Open Sans Light"/>
                <a:cs typeface="Open Sans Light"/>
                <a:sym typeface="Open Sans Light"/>
              </a:endParaRPr>
            </a:p>
          </p:txBody>
        </p:sp>
      </p:grpSp>
      <p:sp>
        <p:nvSpPr>
          <p:cNvPr id="93" name="Google Shape;93;p19"/>
          <p:cNvSpPr txBox="1">
            <a:spLocks noGrp="1"/>
          </p:cNvSpPr>
          <p:nvPr>
            <p:ph type="title"/>
          </p:nvPr>
        </p:nvSpPr>
        <p:spPr>
          <a:xfrm>
            <a:off x="124125" y="73000"/>
            <a:ext cx="8093100" cy="11427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en"/>
              <a:t>Can we predict the presence of any of three age related conditions?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p:nvPr/>
        </p:nvSpPr>
        <p:spPr>
          <a:xfrm>
            <a:off x="524400" y="1809350"/>
            <a:ext cx="1806300" cy="548700"/>
          </a:xfrm>
          <a:prstGeom prst="homePlate">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99" name="Google Shape;99;p20"/>
          <p:cNvSpPr/>
          <p:nvPr/>
        </p:nvSpPr>
        <p:spPr>
          <a:xfrm>
            <a:off x="2330700" y="1812650"/>
            <a:ext cx="18063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00" name="Google Shape;100;p20"/>
          <p:cNvSpPr/>
          <p:nvPr/>
        </p:nvSpPr>
        <p:spPr>
          <a:xfrm>
            <a:off x="5943300" y="1809350"/>
            <a:ext cx="2834700" cy="5487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01" name="Google Shape;101;p20"/>
          <p:cNvSpPr/>
          <p:nvPr/>
        </p:nvSpPr>
        <p:spPr>
          <a:xfrm>
            <a:off x="4137000" y="1812650"/>
            <a:ext cx="18063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pic>
        <p:nvPicPr>
          <p:cNvPr id="102" name="Google Shape;102;p20"/>
          <p:cNvPicPr preferRelativeResize="0"/>
          <p:nvPr/>
        </p:nvPicPr>
        <p:blipFill>
          <a:blip r:embed="rId3">
            <a:alphaModFix/>
          </a:blip>
          <a:stretch>
            <a:fillRect/>
          </a:stretch>
        </p:blipFill>
        <p:spPr>
          <a:xfrm>
            <a:off x="2057384" y="3017024"/>
            <a:ext cx="2079626" cy="807200"/>
          </a:xfrm>
          <a:prstGeom prst="rect">
            <a:avLst/>
          </a:prstGeom>
          <a:noFill/>
          <a:ln>
            <a:noFill/>
          </a:ln>
        </p:spPr>
      </p:pic>
      <p:pic>
        <p:nvPicPr>
          <p:cNvPr id="103" name="Google Shape;103;p20"/>
          <p:cNvPicPr preferRelativeResize="0"/>
          <p:nvPr/>
        </p:nvPicPr>
        <p:blipFill>
          <a:blip r:embed="rId4">
            <a:alphaModFix/>
          </a:blip>
          <a:stretch>
            <a:fillRect/>
          </a:stretch>
        </p:blipFill>
        <p:spPr>
          <a:xfrm>
            <a:off x="4339376" y="3006296"/>
            <a:ext cx="1806299" cy="828679"/>
          </a:xfrm>
          <a:prstGeom prst="rect">
            <a:avLst/>
          </a:prstGeom>
          <a:noFill/>
          <a:ln>
            <a:noFill/>
          </a:ln>
        </p:spPr>
      </p:pic>
      <p:pic>
        <p:nvPicPr>
          <p:cNvPr id="104" name="Google Shape;104;p20"/>
          <p:cNvPicPr preferRelativeResize="0"/>
          <p:nvPr/>
        </p:nvPicPr>
        <p:blipFill>
          <a:blip r:embed="rId5">
            <a:alphaModFix/>
          </a:blip>
          <a:stretch>
            <a:fillRect/>
          </a:stretch>
        </p:blipFill>
        <p:spPr>
          <a:xfrm>
            <a:off x="6348050" y="3006305"/>
            <a:ext cx="2429951" cy="1709451"/>
          </a:xfrm>
          <a:prstGeom prst="rect">
            <a:avLst/>
          </a:prstGeom>
          <a:noFill/>
          <a:ln>
            <a:noFill/>
          </a:ln>
        </p:spPr>
      </p:pic>
      <p:sp>
        <p:nvSpPr>
          <p:cNvPr id="105" name="Google Shape;105;p20"/>
          <p:cNvSpPr txBox="1">
            <a:spLocks noGrp="1"/>
          </p:cNvSpPr>
          <p:nvPr>
            <p:ph type="title"/>
          </p:nvPr>
        </p:nvSpPr>
        <p:spPr>
          <a:xfrm>
            <a:off x="434175" y="273225"/>
            <a:ext cx="8093100" cy="7425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en"/>
              <a:t>Overview of Modeling Approach</a:t>
            </a:r>
            <a:endParaRPr/>
          </a:p>
        </p:txBody>
      </p:sp>
      <p:sp>
        <p:nvSpPr>
          <p:cNvPr id="106" name="Google Shape;106;p20"/>
          <p:cNvSpPr/>
          <p:nvPr/>
        </p:nvSpPr>
        <p:spPr>
          <a:xfrm>
            <a:off x="798950" y="3049388"/>
            <a:ext cx="742500" cy="742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p:nvPr/>
        </p:nvSpPr>
        <p:spPr>
          <a:xfrm>
            <a:off x="798951" y="3251300"/>
            <a:ext cx="812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y_pred = 0</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524400" y="273225"/>
            <a:ext cx="8093100" cy="11427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en"/>
              <a:t>Can we predict the presence of any of three age related conditions?</a:t>
            </a:r>
            <a:endParaRPr/>
          </a:p>
        </p:txBody>
      </p:sp>
      <p:sp>
        <p:nvSpPr>
          <p:cNvPr id="113" name="Google Shape;113;p21"/>
          <p:cNvSpPr/>
          <p:nvPr/>
        </p:nvSpPr>
        <p:spPr>
          <a:xfrm>
            <a:off x="524400" y="1809350"/>
            <a:ext cx="1806300" cy="548700"/>
          </a:xfrm>
          <a:prstGeom prst="homePlate">
            <a:avLst>
              <a:gd name="adj" fmla="val 50000"/>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14" name="Google Shape;114;p21"/>
          <p:cNvSpPr/>
          <p:nvPr/>
        </p:nvSpPr>
        <p:spPr>
          <a:xfrm>
            <a:off x="2330700" y="1812650"/>
            <a:ext cx="1806300" cy="542100"/>
          </a:xfrm>
          <a:prstGeom prst="chevron">
            <a:avLst>
              <a:gd name="adj" fmla="val 50000"/>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15" name="Google Shape;115;p21"/>
          <p:cNvSpPr/>
          <p:nvPr/>
        </p:nvSpPr>
        <p:spPr>
          <a:xfrm>
            <a:off x="5943300" y="1809350"/>
            <a:ext cx="2834700" cy="548700"/>
          </a:xfrm>
          <a:prstGeom prst="chevron">
            <a:avLst>
              <a:gd name="adj" fmla="val 50000"/>
            </a:avLst>
          </a:prstGeom>
          <a:solidFill>
            <a:srgbClr val="1C4587"/>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16" name="Google Shape;116;p21"/>
          <p:cNvSpPr/>
          <p:nvPr/>
        </p:nvSpPr>
        <p:spPr>
          <a:xfrm>
            <a:off x="4137000" y="1812650"/>
            <a:ext cx="1806300" cy="542100"/>
          </a:xfrm>
          <a:prstGeom prst="chevron">
            <a:avLst>
              <a:gd name="adj" fmla="val 50000"/>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aphicFrame>
        <p:nvGraphicFramePr>
          <p:cNvPr id="117" name="Google Shape;117;p21"/>
          <p:cNvGraphicFramePr/>
          <p:nvPr/>
        </p:nvGraphicFramePr>
        <p:xfrm>
          <a:off x="524388" y="2605550"/>
          <a:ext cx="3000000" cy="3000000"/>
        </p:xfrm>
        <a:graphic>
          <a:graphicData uri="http://schemas.openxmlformats.org/drawingml/2006/table">
            <a:tbl>
              <a:tblPr>
                <a:noFill/>
                <a:tableStyleId>{5AF41D36-14E9-4691-8A7E-910FE955A596}</a:tableStyleId>
              </a:tblPr>
              <a:tblGrid>
                <a:gridCol w="872250">
                  <a:extLst>
                    <a:ext uri="{9D8B030D-6E8A-4147-A177-3AD203B41FA5}">
                      <a16:colId xmlns:a16="http://schemas.microsoft.com/office/drawing/2014/main" val="20000"/>
                    </a:ext>
                  </a:extLst>
                </a:gridCol>
                <a:gridCol w="1305950">
                  <a:extLst>
                    <a:ext uri="{9D8B030D-6E8A-4147-A177-3AD203B41FA5}">
                      <a16:colId xmlns:a16="http://schemas.microsoft.com/office/drawing/2014/main" val="20001"/>
                    </a:ext>
                  </a:extLst>
                </a:gridCol>
                <a:gridCol w="970575">
                  <a:extLst>
                    <a:ext uri="{9D8B030D-6E8A-4147-A177-3AD203B41FA5}">
                      <a16:colId xmlns:a16="http://schemas.microsoft.com/office/drawing/2014/main" val="20002"/>
                    </a:ext>
                  </a:extLst>
                </a:gridCol>
                <a:gridCol w="764550">
                  <a:extLst>
                    <a:ext uri="{9D8B030D-6E8A-4147-A177-3AD203B41FA5}">
                      <a16:colId xmlns:a16="http://schemas.microsoft.com/office/drawing/2014/main" val="20003"/>
                    </a:ext>
                  </a:extLst>
                </a:gridCol>
                <a:gridCol w="886750">
                  <a:extLst>
                    <a:ext uri="{9D8B030D-6E8A-4147-A177-3AD203B41FA5}">
                      <a16:colId xmlns:a16="http://schemas.microsoft.com/office/drawing/2014/main" val="20004"/>
                    </a:ext>
                  </a:extLst>
                </a:gridCol>
                <a:gridCol w="1033375">
                  <a:extLst>
                    <a:ext uri="{9D8B030D-6E8A-4147-A177-3AD203B41FA5}">
                      <a16:colId xmlns:a16="http://schemas.microsoft.com/office/drawing/2014/main" val="20005"/>
                    </a:ext>
                  </a:extLst>
                </a:gridCol>
                <a:gridCol w="1167525">
                  <a:extLst>
                    <a:ext uri="{9D8B030D-6E8A-4147-A177-3AD203B41FA5}">
                      <a16:colId xmlns:a16="http://schemas.microsoft.com/office/drawing/2014/main" val="20006"/>
                    </a:ext>
                  </a:extLst>
                </a:gridCol>
                <a:gridCol w="1252625">
                  <a:extLst>
                    <a:ext uri="{9D8B030D-6E8A-4147-A177-3AD203B41FA5}">
                      <a16:colId xmlns:a16="http://schemas.microsoft.com/office/drawing/2014/main" val="20007"/>
                    </a:ext>
                  </a:extLst>
                </a:gridCol>
              </a:tblGrid>
              <a:tr h="381000">
                <a:tc>
                  <a:txBody>
                    <a:bodyPr/>
                    <a:lstStyle/>
                    <a:p>
                      <a:pPr marL="0" lvl="0" indent="0" algn="l" rtl="0">
                        <a:spcBef>
                          <a:spcPts val="0"/>
                        </a:spcBef>
                        <a:spcAft>
                          <a:spcPts val="0"/>
                        </a:spcAft>
                        <a:buNone/>
                      </a:pP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endParaRPr sz="1300" b="1">
                        <a:solidFill>
                          <a:schemeClr val="lt1"/>
                        </a:solidFill>
                        <a:latin typeface="Open Sans"/>
                        <a:ea typeface="Open Sans"/>
                        <a:cs typeface="Open Sans"/>
                        <a:sym typeface="Open Sans"/>
                      </a:endParaRPr>
                    </a:p>
                  </a:txBody>
                  <a:tcPr marL="91425" marR="91425" marT="91425" marB="91425">
                    <a:solidFill>
                      <a:srgbClr val="C9DAF8"/>
                    </a:solidFill>
                  </a:tcPr>
                </a:tc>
                <a:tc>
                  <a:txBody>
                    <a:bodyPr/>
                    <a:lstStyle/>
                    <a:p>
                      <a:pPr marL="0" lvl="0" indent="0" algn="l" rtl="0">
                        <a:spcBef>
                          <a:spcPts val="0"/>
                        </a:spcBef>
                        <a:spcAft>
                          <a:spcPts val="0"/>
                        </a:spcAft>
                        <a:buNone/>
                      </a:pPr>
                      <a:r>
                        <a:rPr lang="en" sz="1300" b="1">
                          <a:solidFill>
                            <a:schemeClr val="lt1"/>
                          </a:solidFill>
                          <a:latin typeface="Open Sans"/>
                          <a:ea typeface="Open Sans"/>
                          <a:cs typeface="Open Sans"/>
                          <a:sym typeface="Open Sans"/>
                        </a:rPr>
                        <a:t>Baseline</a:t>
                      </a:r>
                      <a:endParaRPr sz="1300" b="1">
                        <a:solidFill>
                          <a:schemeClr val="lt1"/>
                        </a:solidFill>
                        <a:latin typeface="Open Sans"/>
                        <a:ea typeface="Open Sans"/>
                        <a:cs typeface="Open Sans"/>
                        <a:sym typeface="Open Sans"/>
                      </a:endParaRPr>
                    </a:p>
                  </a:txBody>
                  <a:tcPr marL="91425" marR="91425" marT="91425" marB="91425">
                    <a:solidFill>
                      <a:srgbClr val="C9DAF8"/>
                    </a:solidFill>
                  </a:tcPr>
                </a:tc>
                <a:tc>
                  <a:txBody>
                    <a:bodyPr/>
                    <a:lstStyle/>
                    <a:p>
                      <a:pPr marL="0" lvl="0" indent="0" algn="l" rtl="0">
                        <a:spcBef>
                          <a:spcPts val="0"/>
                        </a:spcBef>
                        <a:spcAft>
                          <a:spcPts val="0"/>
                        </a:spcAft>
                        <a:buNone/>
                      </a:pPr>
                      <a:r>
                        <a:rPr lang="en" sz="1300" b="1">
                          <a:solidFill>
                            <a:schemeClr val="lt1"/>
                          </a:solidFill>
                          <a:latin typeface="Open Sans"/>
                          <a:ea typeface="Open Sans"/>
                          <a:cs typeface="Open Sans"/>
                          <a:sym typeface="Open Sans"/>
                        </a:rPr>
                        <a:t>RF</a:t>
                      </a:r>
                      <a:endParaRPr sz="1300" b="1">
                        <a:solidFill>
                          <a:schemeClr val="lt1"/>
                        </a:solidFill>
                        <a:latin typeface="Open Sans"/>
                        <a:ea typeface="Open Sans"/>
                        <a:cs typeface="Open Sans"/>
                        <a:sym typeface="Open Sans"/>
                      </a:endParaRPr>
                    </a:p>
                  </a:txBody>
                  <a:tcPr marL="91425" marR="91425" marT="91425" marB="91425">
                    <a:solidFill>
                      <a:srgbClr val="A4C2F4"/>
                    </a:solidFill>
                  </a:tcPr>
                </a:tc>
                <a:tc>
                  <a:txBody>
                    <a:bodyPr/>
                    <a:lstStyle/>
                    <a:p>
                      <a:pPr marL="0" lvl="0" indent="0" algn="l" rtl="0">
                        <a:spcBef>
                          <a:spcPts val="0"/>
                        </a:spcBef>
                        <a:spcAft>
                          <a:spcPts val="0"/>
                        </a:spcAft>
                        <a:buNone/>
                      </a:pPr>
                      <a:r>
                        <a:rPr lang="en" sz="1300" b="1">
                          <a:solidFill>
                            <a:schemeClr val="lt1"/>
                          </a:solidFill>
                          <a:latin typeface="Open Sans"/>
                          <a:ea typeface="Open Sans"/>
                          <a:cs typeface="Open Sans"/>
                          <a:sym typeface="Open Sans"/>
                        </a:rPr>
                        <a:t>XGBoost</a:t>
                      </a:r>
                      <a:endParaRPr sz="1300" b="1">
                        <a:solidFill>
                          <a:schemeClr val="lt1"/>
                        </a:solidFill>
                        <a:latin typeface="Open Sans"/>
                        <a:ea typeface="Open Sans"/>
                        <a:cs typeface="Open Sans"/>
                        <a:sym typeface="Open Sans"/>
                      </a:endParaRPr>
                    </a:p>
                  </a:txBody>
                  <a:tcPr marL="91425" marR="91425" marT="91425" marB="91425">
                    <a:solidFill>
                      <a:srgbClr val="A4C2F4"/>
                    </a:solidFill>
                  </a:tcPr>
                </a:tc>
                <a:tc>
                  <a:txBody>
                    <a:bodyPr/>
                    <a:lstStyle/>
                    <a:p>
                      <a:pPr marL="0" lvl="0" indent="0" algn="l" rtl="0">
                        <a:spcBef>
                          <a:spcPts val="0"/>
                        </a:spcBef>
                        <a:spcAft>
                          <a:spcPts val="0"/>
                        </a:spcAft>
                        <a:buNone/>
                      </a:pPr>
                      <a:r>
                        <a:rPr lang="en" sz="1300" b="1">
                          <a:solidFill>
                            <a:schemeClr val="lt1"/>
                          </a:solidFill>
                          <a:latin typeface="Open Sans"/>
                          <a:ea typeface="Open Sans"/>
                          <a:cs typeface="Open Sans"/>
                          <a:sym typeface="Open Sans"/>
                        </a:rPr>
                        <a:t>Log reg</a:t>
                      </a:r>
                      <a:endParaRPr sz="1300" b="1">
                        <a:solidFill>
                          <a:schemeClr val="lt1"/>
                        </a:solidFill>
                        <a:latin typeface="Open Sans"/>
                        <a:ea typeface="Open Sans"/>
                        <a:cs typeface="Open Sans"/>
                        <a:sym typeface="Open Sans"/>
                      </a:endParaRPr>
                    </a:p>
                  </a:txBody>
                  <a:tcPr marL="91425" marR="91425" marT="91425" marB="91425">
                    <a:solidFill>
                      <a:srgbClr val="3C78D8"/>
                    </a:solidFill>
                  </a:tcPr>
                </a:tc>
                <a:tc>
                  <a:txBody>
                    <a:bodyPr/>
                    <a:lstStyle/>
                    <a:p>
                      <a:pPr marL="0" lvl="0" indent="0" algn="l" rtl="0">
                        <a:spcBef>
                          <a:spcPts val="0"/>
                        </a:spcBef>
                        <a:spcAft>
                          <a:spcPts val="0"/>
                        </a:spcAft>
                        <a:buNone/>
                      </a:pPr>
                      <a:r>
                        <a:rPr lang="en" sz="1300" b="1">
                          <a:solidFill>
                            <a:schemeClr val="lt1"/>
                          </a:solidFill>
                          <a:latin typeface="Open Sans"/>
                          <a:ea typeface="Open Sans"/>
                          <a:cs typeface="Open Sans"/>
                          <a:sym typeface="Open Sans"/>
                        </a:rPr>
                        <a:t>Perceptron</a:t>
                      </a:r>
                      <a:endParaRPr sz="1300" b="1">
                        <a:solidFill>
                          <a:schemeClr val="lt1"/>
                        </a:solidFill>
                        <a:latin typeface="Open Sans"/>
                        <a:ea typeface="Open Sans"/>
                        <a:cs typeface="Open Sans"/>
                        <a:sym typeface="Open Sans"/>
                      </a:endParaRPr>
                    </a:p>
                  </a:txBody>
                  <a:tcPr marL="91425" marR="91425" marT="91425" marB="91425">
                    <a:lnB w="9525" cap="flat" cmpd="sng">
                      <a:solidFill>
                        <a:srgbClr val="B7B7B7"/>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300" b="1">
                          <a:solidFill>
                            <a:schemeClr val="lt1"/>
                          </a:solidFill>
                          <a:latin typeface="Open Sans"/>
                          <a:ea typeface="Open Sans"/>
                          <a:cs typeface="Open Sans"/>
                          <a:sym typeface="Open Sans"/>
                        </a:rPr>
                        <a:t>Multilayer</a:t>
                      </a:r>
                      <a:endParaRPr sz="1300" b="1">
                        <a:solidFill>
                          <a:schemeClr val="lt1"/>
                        </a:solidFill>
                        <a:latin typeface="Open Sans"/>
                        <a:ea typeface="Open Sans"/>
                        <a:cs typeface="Open Sans"/>
                        <a:sym typeface="Open Sans"/>
                      </a:endParaRPr>
                    </a:p>
                  </a:txBody>
                  <a:tcPr marL="91425" marR="91425" marT="91425" marB="91425">
                    <a:solidFill>
                      <a:srgbClr val="07376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a:latin typeface="Open Sans"/>
                          <a:ea typeface="Open Sans"/>
                          <a:cs typeface="Open Sans"/>
                          <a:sym typeface="Open Sans"/>
                        </a:rPr>
                        <a:t>auprc</a:t>
                      </a: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300">
                          <a:latin typeface="Open Sans"/>
                          <a:ea typeface="Open Sans"/>
                          <a:cs typeface="Open Sans"/>
                          <a:sym typeface="Open Sans"/>
                        </a:rPr>
                        <a:t>Train</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Validation</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Test</a:t>
                      </a: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300">
                          <a:latin typeface="Open Sans"/>
                          <a:ea typeface="Open Sans"/>
                          <a:cs typeface="Open Sans"/>
                          <a:sym typeface="Open Sans"/>
                        </a:rPr>
                        <a:t>0.20</a:t>
                      </a: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300">
                          <a:latin typeface="Open Sans"/>
                          <a:ea typeface="Open Sans"/>
                          <a:cs typeface="Open Sans"/>
                          <a:sym typeface="Open Sans"/>
                        </a:rPr>
                        <a:t>1.00</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0.97</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0.83</a:t>
                      </a: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300">
                          <a:latin typeface="Open Sans"/>
                          <a:ea typeface="Open Sans"/>
                          <a:cs typeface="Open Sans"/>
                          <a:sym typeface="Open Sans"/>
                        </a:rPr>
                        <a:t>1.00</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0.87</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0.86</a:t>
                      </a:r>
                      <a:endParaRPr sz="1300">
                        <a:latin typeface="Open Sans"/>
                        <a:ea typeface="Open Sans"/>
                        <a:cs typeface="Open Sans"/>
                        <a:sym typeface="Open Sans"/>
                      </a:endParaRPr>
                    </a:p>
                    <a:p>
                      <a:pPr marL="0" lvl="0" indent="0" algn="l" rtl="0">
                        <a:spcBef>
                          <a:spcPts val="0"/>
                        </a:spcBef>
                        <a:spcAft>
                          <a:spcPts val="0"/>
                        </a:spcAft>
                        <a:buNone/>
                      </a:pP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None/>
                      </a:pPr>
                      <a:r>
                        <a:rPr lang="en" sz="1300">
                          <a:latin typeface="Open Sans"/>
                          <a:ea typeface="Open Sans"/>
                          <a:cs typeface="Open Sans"/>
                          <a:sym typeface="Open Sans"/>
                        </a:rPr>
                        <a:t>0.86</a:t>
                      </a:r>
                      <a:endParaRPr sz="1300">
                        <a:latin typeface="Open Sans"/>
                        <a:ea typeface="Open Sans"/>
                        <a:cs typeface="Open Sans"/>
                        <a:sym typeface="Open Sans"/>
                      </a:endParaRPr>
                    </a:p>
                    <a:p>
                      <a:pPr marL="0" lvl="0" indent="0" algn="l" rtl="0">
                        <a:lnSpc>
                          <a:spcPct val="115000"/>
                        </a:lnSpc>
                        <a:spcBef>
                          <a:spcPts val="0"/>
                        </a:spcBef>
                        <a:spcAft>
                          <a:spcPts val="0"/>
                        </a:spcAft>
                        <a:buNone/>
                      </a:pPr>
                      <a:r>
                        <a:rPr lang="en" sz="1300">
                          <a:latin typeface="Open Sans"/>
                          <a:ea typeface="Open Sans"/>
                          <a:cs typeface="Open Sans"/>
                          <a:sym typeface="Open Sans"/>
                        </a:rPr>
                        <a:t>0.73</a:t>
                      </a:r>
                      <a:endParaRPr sz="1300">
                        <a:latin typeface="Open Sans"/>
                        <a:ea typeface="Open Sans"/>
                        <a:cs typeface="Open Sans"/>
                        <a:sym typeface="Open Sans"/>
                      </a:endParaRPr>
                    </a:p>
                    <a:p>
                      <a:pPr marL="0" lvl="0" indent="0" algn="l" rtl="0">
                        <a:lnSpc>
                          <a:spcPct val="115000"/>
                        </a:lnSpc>
                        <a:spcBef>
                          <a:spcPts val="0"/>
                        </a:spcBef>
                        <a:spcAft>
                          <a:spcPts val="0"/>
                        </a:spcAft>
                        <a:buNone/>
                      </a:pPr>
                      <a:r>
                        <a:rPr lang="en" sz="1300">
                          <a:latin typeface="Open Sans"/>
                          <a:ea typeface="Open Sans"/>
                          <a:cs typeface="Open Sans"/>
                          <a:sym typeface="Open Sans"/>
                        </a:rPr>
                        <a:t>0.55</a:t>
                      </a:r>
                      <a:endParaRPr sz="1300">
                        <a:latin typeface="Open Sans"/>
                        <a:ea typeface="Open Sans"/>
                        <a:cs typeface="Open Sans"/>
                        <a:sym typeface="Open Sans"/>
                      </a:endParaRPr>
                    </a:p>
                  </a:txBody>
                  <a:tcPr marL="91425" marR="91425" marT="91425" marB="91425">
                    <a:lnR w="9525" cap="flat" cmpd="sng">
                      <a:solidFill>
                        <a:srgbClr val="B7B7B7"/>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300">
                          <a:solidFill>
                            <a:srgbClr val="9E9E9E"/>
                          </a:solidFill>
                          <a:latin typeface="Open Sans"/>
                          <a:ea typeface="Open Sans"/>
                          <a:cs typeface="Open Sans"/>
                          <a:sym typeface="Open Sans"/>
                        </a:rPr>
                        <a:t>NA</a:t>
                      </a:r>
                      <a:endParaRPr sz="1300">
                        <a:solidFill>
                          <a:srgbClr val="9E9E9E"/>
                        </a:solidFill>
                        <a:latin typeface="Open Sans"/>
                        <a:ea typeface="Open Sans"/>
                        <a:cs typeface="Open Sans"/>
                        <a:sym typeface="Open Sans"/>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solidFill>
                            <a:srgbClr val="FF0000"/>
                          </a:solidFill>
                          <a:latin typeface="Open Sans"/>
                          <a:ea typeface="Open Sans"/>
                          <a:cs typeface="Open Sans"/>
                          <a:sym typeface="Open Sans"/>
                        </a:rPr>
                        <a:t>0.99</a:t>
                      </a:r>
                      <a:endParaRPr sz="1300">
                        <a:solidFill>
                          <a:srgbClr val="FF0000"/>
                        </a:solidFill>
                        <a:latin typeface="Open Sans"/>
                        <a:ea typeface="Open Sans"/>
                        <a:cs typeface="Open Sans"/>
                        <a:sym typeface="Open Sans"/>
                      </a:endParaRPr>
                    </a:p>
                    <a:p>
                      <a:pPr marL="0" lvl="0" indent="0" algn="l" rtl="0">
                        <a:spcBef>
                          <a:spcPts val="0"/>
                        </a:spcBef>
                        <a:spcAft>
                          <a:spcPts val="0"/>
                        </a:spcAft>
                        <a:buNone/>
                      </a:pPr>
                      <a:r>
                        <a:rPr lang="en" sz="1300">
                          <a:solidFill>
                            <a:srgbClr val="FF0000"/>
                          </a:solidFill>
                          <a:latin typeface="Open Sans"/>
                          <a:ea typeface="Open Sans"/>
                          <a:cs typeface="Open Sans"/>
                          <a:sym typeface="Open Sans"/>
                        </a:rPr>
                        <a:t>0.84</a:t>
                      </a:r>
                      <a:endParaRPr sz="1300">
                        <a:solidFill>
                          <a:srgbClr val="FF0000"/>
                        </a:solidFill>
                        <a:latin typeface="Open Sans"/>
                        <a:ea typeface="Open Sans"/>
                        <a:cs typeface="Open Sans"/>
                        <a:sym typeface="Open Sans"/>
                      </a:endParaRPr>
                    </a:p>
                    <a:p>
                      <a:pPr marL="0" lvl="0" indent="0" algn="l" rtl="0">
                        <a:spcBef>
                          <a:spcPts val="0"/>
                        </a:spcBef>
                        <a:spcAft>
                          <a:spcPts val="0"/>
                        </a:spcAft>
                        <a:buNone/>
                      </a:pPr>
                      <a:r>
                        <a:rPr lang="en" sz="1300">
                          <a:solidFill>
                            <a:srgbClr val="FF0000"/>
                          </a:solidFill>
                          <a:latin typeface="Open Sans"/>
                          <a:ea typeface="Open Sans"/>
                          <a:cs typeface="Open Sans"/>
                          <a:sym typeface="Open Sans"/>
                        </a:rPr>
                        <a:t>0.84</a:t>
                      </a:r>
                      <a:endParaRPr sz="1300">
                        <a:solidFill>
                          <a:srgbClr val="FF0000"/>
                        </a:solidFill>
                        <a:latin typeface="Open Sans"/>
                        <a:ea typeface="Open Sans"/>
                        <a:cs typeface="Open Sans"/>
                        <a:sym typeface="Open Sans"/>
                      </a:endParaRPr>
                    </a:p>
                  </a:txBody>
                  <a:tcPr marL="91425" marR="91425" marT="91425" marB="91425">
                    <a:lnL w="9525" cap="flat" cmpd="sng">
                      <a:solidFill>
                        <a:srgbClr val="B7B7B7"/>
                      </a:solidFill>
                      <a:prstDash val="solid"/>
                      <a:round/>
                      <a:headEnd type="none" w="sm" len="sm"/>
                      <a:tailEnd type="none" w="sm" len="sm"/>
                    </a:lnL>
                    <a:solidFill>
                      <a:schemeClr val="l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00">
                          <a:latin typeface="Open Sans"/>
                          <a:ea typeface="Open Sans"/>
                          <a:cs typeface="Open Sans"/>
                          <a:sym typeface="Open Sans"/>
                        </a:rPr>
                        <a:t>loss</a:t>
                      </a: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Train</a:t>
                      </a:r>
                      <a:endParaRPr sz="13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Validation</a:t>
                      </a:r>
                      <a:endParaRPr sz="13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Test</a:t>
                      </a: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300">
                          <a:latin typeface="Open Sans"/>
                          <a:ea typeface="Open Sans"/>
                          <a:cs typeface="Open Sans"/>
                          <a:sym typeface="Open Sans"/>
                        </a:rPr>
                        <a:t>—</a:t>
                      </a: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300">
                          <a:latin typeface="Open Sans"/>
                          <a:ea typeface="Open Sans"/>
                          <a:cs typeface="Open Sans"/>
                          <a:sym typeface="Open Sans"/>
                        </a:rPr>
                        <a:t>0.00</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0.09</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0.00</a:t>
                      </a: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spcBef>
                          <a:spcPts val="0"/>
                        </a:spcBef>
                        <a:spcAft>
                          <a:spcPts val="0"/>
                        </a:spcAft>
                        <a:buNone/>
                      </a:pPr>
                      <a:r>
                        <a:rPr lang="en" sz="1300">
                          <a:latin typeface="Open Sans"/>
                          <a:ea typeface="Open Sans"/>
                          <a:cs typeface="Open Sans"/>
                          <a:sym typeface="Open Sans"/>
                        </a:rPr>
                        <a:t>1.84</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1.62</a:t>
                      </a:r>
                      <a:endParaRPr sz="1300">
                        <a:latin typeface="Open Sans"/>
                        <a:ea typeface="Open Sans"/>
                        <a:cs typeface="Open Sans"/>
                        <a:sym typeface="Open Sans"/>
                      </a:endParaRPr>
                    </a:p>
                    <a:p>
                      <a:pPr marL="0" lvl="0" indent="0" algn="l" rtl="0">
                        <a:spcBef>
                          <a:spcPts val="0"/>
                        </a:spcBef>
                        <a:spcAft>
                          <a:spcPts val="0"/>
                        </a:spcAft>
                        <a:buNone/>
                      </a:pPr>
                      <a:r>
                        <a:rPr lang="en" sz="1300">
                          <a:latin typeface="Open Sans"/>
                          <a:ea typeface="Open Sans"/>
                          <a:cs typeface="Open Sans"/>
                          <a:sym typeface="Open Sans"/>
                        </a:rPr>
                        <a:t>1.47</a:t>
                      </a:r>
                      <a:endParaRPr sz="1300">
                        <a:latin typeface="Open Sans"/>
                        <a:ea typeface="Open Sans"/>
                        <a:cs typeface="Open Sans"/>
                        <a:sym typeface="Open Sans"/>
                      </a:endParaRPr>
                    </a:p>
                  </a:txBody>
                  <a:tcPr marL="91425" marR="91425" marT="91425" marB="91425">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r>
                        <a:rPr lang="en" sz="1300">
                          <a:latin typeface="Open Sans"/>
                          <a:ea typeface="Open Sans"/>
                          <a:cs typeface="Open Sans"/>
                          <a:sym typeface="Open Sans"/>
                        </a:rPr>
                        <a:t>0.42</a:t>
                      </a:r>
                      <a:endParaRPr sz="1300">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300">
                          <a:latin typeface="Open Sans"/>
                          <a:ea typeface="Open Sans"/>
                          <a:cs typeface="Open Sans"/>
                          <a:sym typeface="Open Sans"/>
                        </a:rPr>
                        <a:t>0.49</a:t>
                      </a:r>
                      <a:endParaRPr sz="1300">
                        <a:latin typeface="Open Sans"/>
                        <a:ea typeface="Open Sans"/>
                        <a:cs typeface="Open Sans"/>
                        <a:sym typeface="Open Sans"/>
                      </a:endParaRPr>
                    </a:p>
                    <a:p>
                      <a:pPr marL="0" lvl="0" indent="0" algn="l" rtl="0">
                        <a:lnSpc>
                          <a:spcPct val="115000"/>
                        </a:lnSpc>
                        <a:spcBef>
                          <a:spcPts val="0"/>
                        </a:spcBef>
                        <a:spcAft>
                          <a:spcPts val="0"/>
                        </a:spcAft>
                        <a:buNone/>
                      </a:pPr>
                      <a:r>
                        <a:rPr lang="en" sz="1300">
                          <a:latin typeface="Open Sans"/>
                          <a:ea typeface="Open Sans"/>
                          <a:cs typeface="Open Sans"/>
                          <a:sym typeface="Open Sans"/>
                        </a:rPr>
                        <a:t>0.86</a:t>
                      </a:r>
                      <a:endParaRPr sz="1300">
                        <a:latin typeface="Open Sans"/>
                        <a:ea typeface="Open Sans"/>
                        <a:cs typeface="Open Sans"/>
                        <a:sym typeface="Open Sans"/>
                      </a:endParaRPr>
                    </a:p>
                  </a:txBody>
                  <a:tcPr marL="91425" marR="91425" marT="91425" marB="91425">
                    <a:lnR w="9525" cap="flat" cmpd="sng">
                      <a:solidFill>
                        <a:srgbClr val="B7B7B7"/>
                      </a:solidFill>
                      <a:prstDash val="solid"/>
                      <a:round/>
                      <a:headEnd type="none" w="sm" len="sm"/>
                      <a:tailEnd type="none" w="sm" len="sm"/>
                    </a:lnR>
                    <a:solidFill>
                      <a:schemeClr val="lt1"/>
                    </a:solidFill>
                  </a:tcPr>
                </a:tc>
                <a:tc>
                  <a:txBody>
                    <a:bodyPr/>
                    <a:lstStyle/>
                    <a:p>
                      <a:pPr marL="0" lvl="0" indent="0" algn="l" rtl="0">
                        <a:spcBef>
                          <a:spcPts val="0"/>
                        </a:spcBef>
                        <a:spcAft>
                          <a:spcPts val="0"/>
                        </a:spcAft>
                        <a:buNone/>
                      </a:pPr>
                      <a:r>
                        <a:rPr lang="en" sz="1000">
                          <a:solidFill>
                            <a:srgbClr val="9E9E9E"/>
                          </a:solidFill>
                          <a:latin typeface="Open Sans"/>
                          <a:ea typeface="Open Sans"/>
                          <a:cs typeface="Open Sans"/>
                          <a:sym typeface="Open Sans"/>
                        </a:rPr>
                        <a:t>112 </a:t>
                      </a:r>
                      <a:r>
                        <a:rPr lang="en" sz="1000" i="1">
                          <a:solidFill>
                            <a:srgbClr val="9E9E9E"/>
                          </a:solidFill>
                          <a:latin typeface="Open Sans"/>
                          <a:ea typeface="Open Sans"/>
                          <a:cs typeface="Open Sans"/>
                          <a:sym typeface="Open Sans"/>
                        </a:rPr>
                        <a:t>misclassified</a:t>
                      </a:r>
                      <a:endParaRPr sz="1000" i="1">
                        <a:solidFill>
                          <a:srgbClr val="9E9E9E"/>
                        </a:solidFill>
                        <a:latin typeface="Open Sans"/>
                        <a:ea typeface="Open Sans"/>
                        <a:cs typeface="Open Sans"/>
                        <a:sym typeface="Open Sans"/>
                      </a:endParaRPr>
                    </a:p>
                    <a:p>
                      <a:pPr marL="0" lvl="0" indent="0" algn="l" rtl="0">
                        <a:spcBef>
                          <a:spcPts val="0"/>
                        </a:spcBef>
                        <a:spcAft>
                          <a:spcPts val="0"/>
                        </a:spcAft>
                        <a:buNone/>
                      </a:pPr>
                      <a:r>
                        <a:rPr lang="en" sz="1300">
                          <a:solidFill>
                            <a:srgbClr val="9E9E9E"/>
                          </a:solidFill>
                          <a:latin typeface="Open Sans"/>
                          <a:ea typeface="Open Sans"/>
                          <a:cs typeface="Open Sans"/>
                          <a:sym typeface="Open Sans"/>
                        </a:rPr>
                        <a:t>NA</a:t>
                      </a:r>
                      <a:endParaRPr sz="1300">
                        <a:solidFill>
                          <a:srgbClr val="9E9E9E"/>
                        </a:solidFill>
                        <a:latin typeface="Open Sans"/>
                        <a:ea typeface="Open Sans"/>
                        <a:cs typeface="Open Sans"/>
                        <a:sym typeface="Open Sans"/>
                      </a:endParaRPr>
                    </a:p>
                    <a:p>
                      <a:pPr marL="0" lvl="0" indent="0" algn="l" rtl="0">
                        <a:spcBef>
                          <a:spcPts val="0"/>
                        </a:spcBef>
                        <a:spcAft>
                          <a:spcPts val="0"/>
                        </a:spcAft>
                        <a:buNone/>
                      </a:pPr>
                      <a:r>
                        <a:rPr lang="en" sz="1300">
                          <a:solidFill>
                            <a:srgbClr val="9E9E9E"/>
                          </a:solidFill>
                          <a:latin typeface="Open Sans"/>
                          <a:ea typeface="Open Sans"/>
                          <a:cs typeface="Open Sans"/>
                          <a:sym typeface="Open Sans"/>
                        </a:rPr>
                        <a:t>NA</a:t>
                      </a:r>
                      <a:endParaRPr sz="1300">
                        <a:solidFill>
                          <a:srgbClr val="9E9E9E"/>
                        </a:solidFill>
                        <a:latin typeface="Open Sans"/>
                        <a:ea typeface="Open Sans"/>
                        <a:cs typeface="Open Sans"/>
                        <a:sym typeface="Open Sans"/>
                      </a:endParaRPr>
                    </a:p>
                  </a:txBody>
                  <a:tcPr marL="91425" marR="91425" marT="91425" marB="91425">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solidFill>
                            <a:srgbClr val="FF0000"/>
                          </a:solidFill>
                          <a:latin typeface="Open Sans"/>
                          <a:ea typeface="Open Sans"/>
                          <a:cs typeface="Open Sans"/>
                          <a:sym typeface="Open Sans"/>
                        </a:rPr>
                        <a:t>0.03</a:t>
                      </a:r>
                      <a:endParaRPr sz="1300">
                        <a:solidFill>
                          <a:srgbClr val="FF0000"/>
                        </a:solidFill>
                        <a:latin typeface="Open Sans"/>
                        <a:ea typeface="Open Sans"/>
                        <a:cs typeface="Open Sans"/>
                        <a:sym typeface="Open Sans"/>
                      </a:endParaRPr>
                    </a:p>
                    <a:p>
                      <a:pPr marL="0" lvl="0" indent="0" algn="l" rtl="0">
                        <a:spcBef>
                          <a:spcPts val="0"/>
                        </a:spcBef>
                        <a:spcAft>
                          <a:spcPts val="0"/>
                        </a:spcAft>
                        <a:buNone/>
                      </a:pPr>
                      <a:r>
                        <a:rPr lang="en" sz="1300">
                          <a:solidFill>
                            <a:srgbClr val="FF0000"/>
                          </a:solidFill>
                          <a:latin typeface="Open Sans"/>
                          <a:ea typeface="Open Sans"/>
                          <a:cs typeface="Open Sans"/>
                          <a:sym typeface="Open Sans"/>
                        </a:rPr>
                        <a:t>0.37</a:t>
                      </a:r>
                      <a:endParaRPr sz="1300">
                        <a:solidFill>
                          <a:srgbClr val="FF0000"/>
                        </a:solidFill>
                        <a:latin typeface="Open Sans"/>
                        <a:ea typeface="Open Sans"/>
                        <a:cs typeface="Open Sans"/>
                        <a:sym typeface="Open Sans"/>
                      </a:endParaRPr>
                    </a:p>
                    <a:p>
                      <a:pPr marL="0" lvl="0" indent="0" algn="l" rtl="0">
                        <a:spcBef>
                          <a:spcPts val="0"/>
                        </a:spcBef>
                        <a:spcAft>
                          <a:spcPts val="0"/>
                        </a:spcAft>
                        <a:buNone/>
                      </a:pPr>
                      <a:r>
                        <a:rPr lang="en" sz="1300">
                          <a:solidFill>
                            <a:srgbClr val="FF0000"/>
                          </a:solidFill>
                          <a:latin typeface="Open Sans"/>
                          <a:ea typeface="Open Sans"/>
                          <a:cs typeface="Open Sans"/>
                          <a:sym typeface="Open Sans"/>
                        </a:rPr>
                        <a:t>0.19</a:t>
                      </a:r>
                      <a:endParaRPr sz="1300">
                        <a:solidFill>
                          <a:srgbClr val="FF0000"/>
                        </a:solidFill>
                        <a:latin typeface="Open Sans"/>
                        <a:ea typeface="Open Sans"/>
                        <a:cs typeface="Open Sans"/>
                        <a:sym typeface="Open Sans"/>
                      </a:endParaRPr>
                    </a:p>
                  </a:txBody>
                  <a:tcPr marL="91425" marR="91425" marT="91425" marB="91425">
                    <a:lnL w="9525" cap="flat" cmpd="sng">
                      <a:solidFill>
                        <a:srgbClr val="B7B7B7"/>
                      </a:solidFill>
                      <a:prstDash val="solid"/>
                      <a:round/>
                      <a:headEnd type="none" w="sm" len="sm"/>
                      <a:tailEnd type="none" w="sm" len="sm"/>
                    </a:lnL>
                    <a:solidFill>
                      <a:schemeClr val="lt1"/>
                    </a:solidFill>
                  </a:tcPr>
                </a:tc>
                <a:extLst>
                  <a:ext uri="{0D108BD9-81ED-4DB2-BD59-A6C34878D82A}">
                    <a16:rowId xmlns:a16="http://schemas.microsoft.com/office/drawing/2014/main" val="10002"/>
                  </a:ext>
                </a:extLst>
              </a:tr>
            </a:tbl>
          </a:graphicData>
        </a:graphic>
      </p:graphicFrame>
      <p:pic>
        <p:nvPicPr>
          <p:cNvPr id="118" name="Google Shape;118;p21"/>
          <p:cNvPicPr preferRelativeResize="0"/>
          <p:nvPr/>
        </p:nvPicPr>
        <p:blipFill rotWithShape="1">
          <a:blip r:embed="rId3">
            <a:alphaModFix/>
          </a:blip>
          <a:srcRect l="19812" r="24470"/>
          <a:stretch/>
        </p:blipFill>
        <p:spPr>
          <a:xfrm>
            <a:off x="6414225" y="2986550"/>
            <a:ext cx="924150" cy="927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574525" y="297775"/>
            <a:ext cx="47358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a:t>
            </a:r>
            <a:endParaRPr/>
          </a:p>
        </p:txBody>
      </p:sp>
      <p:grpSp>
        <p:nvGrpSpPr>
          <p:cNvPr id="124" name="Google Shape;124;p22"/>
          <p:cNvGrpSpPr/>
          <p:nvPr/>
        </p:nvGrpSpPr>
        <p:grpSpPr>
          <a:xfrm>
            <a:off x="574525" y="884425"/>
            <a:ext cx="8310601" cy="1808425"/>
            <a:chOff x="574525" y="1944950"/>
            <a:chExt cx="8310601" cy="1808425"/>
          </a:xfrm>
        </p:grpSpPr>
        <p:pic>
          <p:nvPicPr>
            <p:cNvPr id="125" name="Google Shape;125;p22"/>
            <p:cNvPicPr preferRelativeResize="0"/>
            <p:nvPr/>
          </p:nvPicPr>
          <p:blipFill>
            <a:blip r:embed="rId3">
              <a:alphaModFix/>
            </a:blip>
            <a:stretch>
              <a:fillRect/>
            </a:stretch>
          </p:blipFill>
          <p:spPr>
            <a:xfrm>
              <a:off x="574525" y="1944950"/>
              <a:ext cx="3793975" cy="1808425"/>
            </a:xfrm>
            <a:prstGeom prst="rect">
              <a:avLst/>
            </a:prstGeom>
            <a:noFill/>
            <a:ln>
              <a:noFill/>
            </a:ln>
          </p:spPr>
        </p:pic>
        <p:pic>
          <p:nvPicPr>
            <p:cNvPr id="126" name="Google Shape;126;p22"/>
            <p:cNvPicPr preferRelativeResize="0"/>
            <p:nvPr/>
          </p:nvPicPr>
          <p:blipFill>
            <a:blip r:embed="rId4">
              <a:alphaModFix/>
            </a:blip>
            <a:stretch>
              <a:fillRect/>
            </a:stretch>
          </p:blipFill>
          <p:spPr>
            <a:xfrm>
              <a:off x="4751547" y="1944951"/>
              <a:ext cx="4133579" cy="1808425"/>
            </a:xfrm>
            <a:prstGeom prst="rect">
              <a:avLst/>
            </a:prstGeom>
            <a:noFill/>
            <a:ln>
              <a:noFill/>
            </a:ln>
          </p:spPr>
        </p:pic>
      </p:grpSp>
      <p:grpSp>
        <p:nvGrpSpPr>
          <p:cNvPr id="127" name="Google Shape;127;p22"/>
          <p:cNvGrpSpPr/>
          <p:nvPr/>
        </p:nvGrpSpPr>
        <p:grpSpPr>
          <a:xfrm>
            <a:off x="574537" y="144125"/>
            <a:ext cx="7471289" cy="4999373"/>
            <a:chOff x="679612" y="144125"/>
            <a:chExt cx="7471289" cy="4999373"/>
          </a:xfrm>
        </p:grpSpPr>
        <p:pic>
          <p:nvPicPr>
            <p:cNvPr id="128" name="Google Shape;128;p22"/>
            <p:cNvPicPr preferRelativeResize="0"/>
            <p:nvPr/>
          </p:nvPicPr>
          <p:blipFill>
            <a:blip r:embed="rId5">
              <a:alphaModFix/>
            </a:blip>
            <a:stretch>
              <a:fillRect/>
            </a:stretch>
          </p:blipFill>
          <p:spPr>
            <a:xfrm>
              <a:off x="679612" y="2057100"/>
              <a:ext cx="2984425" cy="2866650"/>
            </a:xfrm>
            <a:prstGeom prst="rect">
              <a:avLst/>
            </a:prstGeom>
            <a:noFill/>
            <a:ln>
              <a:noFill/>
            </a:ln>
          </p:spPr>
        </p:pic>
        <p:pic>
          <p:nvPicPr>
            <p:cNvPr id="129" name="Google Shape;129;p22"/>
            <p:cNvPicPr preferRelativeResize="0"/>
            <p:nvPr/>
          </p:nvPicPr>
          <p:blipFill>
            <a:blip r:embed="rId6">
              <a:alphaModFix/>
            </a:blip>
            <a:stretch>
              <a:fillRect/>
            </a:stretch>
          </p:blipFill>
          <p:spPr>
            <a:xfrm>
              <a:off x="4889901" y="144125"/>
              <a:ext cx="3261000" cy="2427626"/>
            </a:xfrm>
            <a:prstGeom prst="rect">
              <a:avLst/>
            </a:prstGeom>
            <a:noFill/>
            <a:ln>
              <a:noFill/>
            </a:ln>
          </p:spPr>
        </p:pic>
        <p:pic>
          <p:nvPicPr>
            <p:cNvPr id="130" name="Google Shape;130;p22"/>
            <p:cNvPicPr preferRelativeResize="0"/>
            <p:nvPr/>
          </p:nvPicPr>
          <p:blipFill>
            <a:blip r:embed="rId7">
              <a:alphaModFix/>
            </a:blip>
            <a:stretch>
              <a:fillRect/>
            </a:stretch>
          </p:blipFill>
          <p:spPr>
            <a:xfrm>
              <a:off x="4889900" y="2718451"/>
              <a:ext cx="3261000" cy="2425047"/>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395475" y="273225"/>
            <a:ext cx="54855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Approach</a:t>
            </a:r>
            <a:endParaRPr/>
          </a:p>
        </p:txBody>
      </p:sp>
      <p:sp>
        <p:nvSpPr>
          <p:cNvPr id="136" name="Google Shape;136;p23"/>
          <p:cNvSpPr/>
          <p:nvPr/>
        </p:nvSpPr>
        <p:spPr>
          <a:xfrm>
            <a:off x="445200" y="1011450"/>
            <a:ext cx="18063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37" name="Google Shape;137;p23"/>
          <p:cNvSpPr/>
          <p:nvPr/>
        </p:nvSpPr>
        <p:spPr>
          <a:xfrm>
            <a:off x="2251500" y="1014750"/>
            <a:ext cx="18063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38" name="Google Shape;138;p23"/>
          <p:cNvSpPr/>
          <p:nvPr/>
        </p:nvSpPr>
        <p:spPr>
          <a:xfrm>
            <a:off x="5864100" y="1011450"/>
            <a:ext cx="28347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39" name="Google Shape;139;p23"/>
          <p:cNvSpPr/>
          <p:nvPr/>
        </p:nvSpPr>
        <p:spPr>
          <a:xfrm>
            <a:off x="4057800" y="1014750"/>
            <a:ext cx="18063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140" name="Google Shape;140;p23"/>
          <p:cNvGrpSpPr/>
          <p:nvPr/>
        </p:nvGrpSpPr>
        <p:grpSpPr>
          <a:xfrm>
            <a:off x="445200" y="1781300"/>
            <a:ext cx="8253651" cy="548700"/>
            <a:chOff x="445200" y="1781300"/>
            <a:chExt cx="8253651" cy="548700"/>
          </a:xfrm>
        </p:grpSpPr>
        <p:sp>
          <p:nvSpPr>
            <p:cNvPr id="141" name="Google Shape;141;p23"/>
            <p:cNvSpPr/>
            <p:nvPr/>
          </p:nvSpPr>
          <p:spPr>
            <a:xfrm>
              <a:off x="445200" y="1781300"/>
              <a:ext cx="2665500" cy="548700"/>
            </a:xfrm>
            <a:prstGeom prst="homePlate">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Feature Reduction</a:t>
              </a:r>
              <a:endParaRPr b="1">
                <a:solidFill>
                  <a:srgbClr val="F8F8F8"/>
                </a:solidFill>
                <a:latin typeface="Open Sans"/>
                <a:ea typeface="Open Sans"/>
                <a:cs typeface="Open Sans"/>
                <a:sym typeface="Open Sans"/>
              </a:endParaRPr>
            </a:p>
          </p:txBody>
        </p:sp>
        <p:sp>
          <p:nvSpPr>
            <p:cNvPr id="142" name="Google Shape;142;p23"/>
            <p:cNvSpPr/>
            <p:nvPr/>
          </p:nvSpPr>
          <p:spPr>
            <a:xfrm>
              <a:off x="3239275" y="1784600"/>
              <a:ext cx="26655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Random Forest</a:t>
              </a:r>
              <a:endParaRPr b="1">
                <a:latin typeface="Open Sans"/>
                <a:ea typeface="Open Sans"/>
                <a:cs typeface="Open Sans"/>
                <a:sym typeface="Open Sans"/>
              </a:endParaRPr>
            </a:p>
          </p:txBody>
        </p:sp>
        <p:sp>
          <p:nvSpPr>
            <p:cNvPr id="143" name="Google Shape;143;p23"/>
            <p:cNvSpPr/>
            <p:nvPr/>
          </p:nvSpPr>
          <p:spPr>
            <a:xfrm>
              <a:off x="6033351" y="1781300"/>
              <a:ext cx="26655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XGBoost</a:t>
              </a:r>
              <a:endParaRPr b="1">
                <a:latin typeface="Open Sans"/>
                <a:ea typeface="Open Sans"/>
                <a:cs typeface="Open Sans"/>
                <a:sym typeface="Open Sans"/>
              </a:endParaRPr>
            </a:p>
          </p:txBody>
        </p:sp>
      </p:grpSp>
      <p:grpSp>
        <p:nvGrpSpPr>
          <p:cNvPr id="144" name="Google Shape;144;p23"/>
          <p:cNvGrpSpPr/>
          <p:nvPr/>
        </p:nvGrpSpPr>
        <p:grpSpPr>
          <a:xfrm>
            <a:off x="445200" y="1630925"/>
            <a:ext cx="7967877" cy="3429725"/>
            <a:chOff x="445200" y="1630925"/>
            <a:chExt cx="7967877" cy="3429725"/>
          </a:xfrm>
        </p:grpSpPr>
        <p:pic>
          <p:nvPicPr>
            <p:cNvPr id="145" name="Google Shape;145;p23"/>
            <p:cNvPicPr preferRelativeResize="0"/>
            <p:nvPr/>
          </p:nvPicPr>
          <p:blipFill>
            <a:blip r:embed="rId3">
              <a:alphaModFix/>
            </a:blip>
            <a:stretch>
              <a:fillRect/>
            </a:stretch>
          </p:blipFill>
          <p:spPr>
            <a:xfrm>
              <a:off x="445200" y="1630925"/>
              <a:ext cx="4590010" cy="3429725"/>
            </a:xfrm>
            <a:prstGeom prst="rect">
              <a:avLst/>
            </a:prstGeom>
            <a:noFill/>
            <a:ln>
              <a:noFill/>
            </a:ln>
          </p:spPr>
        </p:pic>
        <p:pic>
          <p:nvPicPr>
            <p:cNvPr id="146" name="Google Shape;146;p23"/>
            <p:cNvPicPr preferRelativeResize="0"/>
            <p:nvPr/>
          </p:nvPicPr>
          <p:blipFill>
            <a:blip r:embed="rId4">
              <a:alphaModFix/>
            </a:blip>
            <a:stretch>
              <a:fillRect/>
            </a:stretch>
          </p:blipFill>
          <p:spPr>
            <a:xfrm>
              <a:off x="5578375" y="1839851"/>
              <a:ext cx="2834702" cy="2843574"/>
            </a:xfrm>
            <a:prstGeom prst="rect">
              <a:avLst/>
            </a:prstGeom>
            <a:noFill/>
            <a:ln>
              <a:noFill/>
            </a:ln>
          </p:spPr>
        </p:pic>
      </p:grpSp>
      <p:sp>
        <p:nvSpPr>
          <p:cNvPr id="147" name="Google Shape;147;p23"/>
          <p:cNvSpPr/>
          <p:nvPr/>
        </p:nvSpPr>
        <p:spPr>
          <a:xfrm>
            <a:off x="1018000" y="4575425"/>
            <a:ext cx="2699700" cy="321600"/>
          </a:xfrm>
          <a:prstGeom prst="rect">
            <a:avLst/>
          </a:prstGeom>
          <a:noFill/>
          <a:ln w="38100"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23"/>
          <p:cNvGrpSpPr/>
          <p:nvPr/>
        </p:nvGrpSpPr>
        <p:grpSpPr>
          <a:xfrm>
            <a:off x="6715300" y="2394750"/>
            <a:ext cx="1482100" cy="1833900"/>
            <a:chOff x="6715300" y="2394750"/>
            <a:chExt cx="1482100" cy="1833900"/>
          </a:xfrm>
        </p:grpSpPr>
        <p:grpSp>
          <p:nvGrpSpPr>
            <p:cNvPr id="149" name="Google Shape;149;p23"/>
            <p:cNvGrpSpPr/>
            <p:nvPr/>
          </p:nvGrpSpPr>
          <p:grpSpPr>
            <a:xfrm>
              <a:off x="6715300" y="2701075"/>
              <a:ext cx="918575" cy="1527575"/>
              <a:chOff x="6715300" y="2701075"/>
              <a:chExt cx="918575" cy="1527575"/>
            </a:xfrm>
          </p:grpSpPr>
          <p:cxnSp>
            <p:nvCxnSpPr>
              <p:cNvPr id="150" name="Google Shape;150;p23"/>
              <p:cNvCxnSpPr/>
              <p:nvPr/>
            </p:nvCxnSpPr>
            <p:spPr>
              <a:xfrm flipH="1">
                <a:off x="6715300" y="2701075"/>
                <a:ext cx="918000" cy="918000"/>
              </a:xfrm>
              <a:prstGeom prst="straightConnector1">
                <a:avLst/>
              </a:prstGeom>
              <a:noFill/>
              <a:ln w="9525" cap="flat" cmpd="sng">
                <a:solidFill>
                  <a:srgbClr val="B7B7B7"/>
                </a:solidFill>
                <a:prstDash val="solid"/>
                <a:round/>
                <a:headEnd type="none" w="med" len="med"/>
                <a:tailEnd type="triangle" w="med" len="med"/>
              </a:ln>
            </p:spPr>
          </p:cxnSp>
          <p:cxnSp>
            <p:nvCxnSpPr>
              <p:cNvPr id="151" name="Google Shape;151;p23"/>
              <p:cNvCxnSpPr/>
              <p:nvPr/>
            </p:nvCxnSpPr>
            <p:spPr>
              <a:xfrm flipH="1">
                <a:off x="7267050" y="2709475"/>
                <a:ext cx="357300" cy="1095300"/>
              </a:xfrm>
              <a:prstGeom prst="straightConnector1">
                <a:avLst/>
              </a:prstGeom>
              <a:noFill/>
              <a:ln w="9525" cap="flat" cmpd="sng">
                <a:solidFill>
                  <a:srgbClr val="B7B7B7"/>
                </a:solidFill>
                <a:prstDash val="solid"/>
                <a:round/>
                <a:headEnd type="none" w="med" len="med"/>
                <a:tailEnd type="triangle" w="med" len="med"/>
              </a:ln>
            </p:spPr>
          </p:cxnSp>
          <p:cxnSp>
            <p:nvCxnSpPr>
              <p:cNvPr id="152" name="Google Shape;152;p23"/>
              <p:cNvCxnSpPr/>
              <p:nvPr/>
            </p:nvCxnSpPr>
            <p:spPr>
              <a:xfrm flipH="1">
                <a:off x="7271800" y="2709475"/>
                <a:ext cx="357300" cy="1309800"/>
              </a:xfrm>
              <a:prstGeom prst="straightConnector1">
                <a:avLst/>
              </a:prstGeom>
              <a:noFill/>
              <a:ln w="9525" cap="flat" cmpd="sng">
                <a:solidFill>
                  <a:srgbClr val="B7B7B7"/>
                </a:solidFill>
                <a:prstDash val="solid"/>
                <a:round/>
                <a:headEnd type="none" w="med" len="med"/>
                <a:tailEnd type="triangle" w="med" len="med"/>
              </a:ln>
            </p:spPr>
          </p:cxnSp>
          <p:cxnSp>
            <p:nvCxnSpPr>
              <p:cNvPr id="153" name="Google Shape;153;p23"/>
              <p:cNvCxnSpPr/>
              <p:nvPr/>
            </p:nvCxnSpPr>
            <p:spPr>
              <a:xfrm>
                <a:off x="7629100" y="2709475"/>
                <a:ext cx="0" cy="1323900"/>
              </a:xfrm>
              <a:prstGeom prst="straightConnector1">
                <a:avLst/>
              </a:prstGeom>
              <a:noFill/>
              <a:ln w="9525" cap="flat" cmpd="sng">
                <a:solidFill>
                  <a:srgbClr val="B7B7B7"/>
                </a:solidFill>
                <a:prstDash val="solid"/>
                <a:round/>
                <a:headEnd type="none" w="med" len="med"/>
                <a:tailEnd type="triangle" w="med" len="med"/>
              </a:ln>
            </p:spPr>
          </p:cxnSp>
          <p:cxnSp>
            <p:nvCxnSpPr>
              <p:cNvPr id="154" name="Google Shape;154;p23"/>
              <p:cNvCxnSpPr/>
              <p:nvPr/>
            </p:nvCxnSpPr>
            <p:spPr>
              <a:xfrm flipH="1">
                <a:off x="7272075" y="2714250"/>
                <a:ext cx="361800" cy="1514400"/>
              </a:xfrm>
              <a:prstGeom prst="straightConnector1">
                <a:avLst/>
              </a:prstGeom>
              <a:noFill/>
              <a:ln w="9525" cap="flat" cmpd="sng">
                <a:solidFill>
                  <a:srgbClr val="B7B7B7"/>
                </a:solidFill>
                <a:prstDash val="solid"/>
                <a:round/>
                <a:headEnd type="none" w="med" len="med"/>
                <a:tailEnd type="triangle" w="med" len="med"/>
              </a:ln>
            </p:spPr>
          </p:cxnSp>
        </p:grpSp>
        <p:sp>
          <p:nvSpPr>
            <p:cNvPr id="155" name="Google Shape;155;p23"/>
            <p:cNvSpPr txBox="1"/>
            <p:nvPr/>
          </p:nvSpPr>
          <p:spPr>
            <a:xfrm>
              <a:off x="7179800" y="2394750"/>
              <a:ext cx="1017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7B7B7"/>
                  </a:solidFill>
                  <a:latin typeface="Open Sans Light"/>
                  <a:ea typeface="Open Sans Light"/>
                  <a:cs typeface="Open Sans Light"/>
                  <a:sym typeface="Open Sans Light"/>
                </a:rPr>
                <a:t>Don’t include</a:t>
              </a:r>
              <a:endParaRPr sz="1100">
                <a:solidFill>
                  <a:srgbClr val="B7B7B7"/>
                </a:solidFill>
                <a:latin typeface="Open Sans Light"/>
                <a:ea typeface="Open Sans Light"/>
                <a:cs typeface="Open Sans Light"/>
                <a:sym typeface="Open Sans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395475" y="273225"/>
            <a:ext cx="54855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Approach</a:t>
            </a:r>
            <a:endParaRPr/>
          </a:p>
        </p:txBody>
      </p:sp>
      <p:sp>
        <p:nvSpPr>
          <p:cNvPr id="161" name="Google Shape;161;p24"/>
          <p:cNvSpPr/>
          <p:nvPr/>
        </p:nvSpPr>
        <p:spPr>
          <a:xfrm>
            <a:off x="445200" y="1011450"/>
            <a:ext cx="18063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62" name="Google Shape;162;p24"/>
          <p:cNvSpPr/>
          <p:nvPr/>
        </p:nvSpPr>
        <p:spPr>
          <a:xfrm>
            <a:off x="2251500" y="1014750"/>
            <a:ext cx="18063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63" name="Google Shape;163;p24"/>
          <p:cNvSpPr/>
          <p:nvPr/>
        </p:nvSpPr>
        <p:spPr>
          <a:xfrm>
            <a:off x="5864100" y="1011450"/>
            <a:ext cx="28347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64" name="Google Shape;164;p24"/>
          <p:cNvSpPr/>
          <p:nvPr/>
        </p:nvSpPr>
        <p:spPr>
          <a:xfrm>
            <a:off x="4057800" y="1014750"/>
            <a:ext cx="18063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165" name="Google Shape;165;p24"/>
          <p:cNvGrpSpPr/>
          <p:nvPr/>
        </p:nvGrpSpPr>
        <p:grpSpPr>
          <a:xfrm>
            <a:off x="445200" y="1781300"/>
            <a:ext cx="8253651" cy="548700"/>
            <a:chOff x="445200" y="1781300"/>
            <a:chExt cx="8253651" cy="548700"/>
          </a:xfrm>
        </p:grpSpPr>
        <p:sp>
          <p:nvSpPr>
            <p:cNvPr id="166" name="Google Shape;166;p24"/>
            <p:cNvSpPr/>
            <p:nvPr/>
          </p:nvSpPr>
          <p:spPr>
            <a:xfrm>
              <a:off x="445200" y="1781300"/>
              <a:ext cx="26655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Feature Reduction</a:t>
              </a:r>
              <a:endParaRPr b="1">
                <a:solidFill>
                  <a:srgbClr val="F8F8F8"/>
                </a:solidFill>
                <a:latin typeface="Open Sans"/>
                <a:ea typeface="Open Sans"/>
                <a:cs typeface="Open Sans"/>
                <a:sym typeface="Open Sans"/>
              </a:endParaRPr>
            </a:p>
          </p:txBody>
        </p:sp>
        <p:sp>
          <p:nvSpPr>
            <p:cNvPr id="167" name="Google Shape;167;p24"/>
            <p:cNvSpPr/>
            <p:nvPr/>
          </p:nvSpPr>
          <p:spPr>
            <a:xfrm>
              <a:off x="3239275" y="1784600"/>
              <a:ext cx="26655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Random Forest</a:t>
              </a:r>
              <a:endParaRPr b="1">
                <a:latin typeface="Open Sans"/>
                <a:ea typeface="Open Sans"/>
                <a:cs typeface="Open Sans"/>
                <a:sym typeface="Open Sans"/>
              </a:endParaRPr>
            </a:p>
          </p:txBody>
        </p:sp>
        <p:sp>
          <p:nvSpPr>
            <p:cNvPr id="168" name="Google Shape;168;p24"/>
            <p:cNvSpPr/>
            <p:nvPr/>
          </p:nvSpPr>
          <p:spPr>
            <a:xfrm>
              <a:off x="6033351" y="1781300"/>
              <a:ext cx="26655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XGBoost</a:t>
              </a:r>
              <a:endParaRPr b="1">
                <a:latin typeface="Open Sans"/>
                <a:ea typeface="Open Sans"/>
                <a:cs typeface="Open Sans"/>
                <a:sym typeface="Open Sans"/>
              </a:endParaRPr>
            </a:p>
          </p:txBody>
        </p:sp>
      </p:grpSp>
      <p:grpSp>
        <p:nvGrpSpPr>
          <p:cNvPr id="169" name="Google Shape;169;p24"/>
          <p:cNvGrpSpPr/>
          <p:nvPr/>
        </p:nvGrpSpPr>
        <p:grpSpPr>
          <a:xfrm>
            <a:off x="445196" y="2391236"/>
            <a:ext cx="8253609" cy="2661902"/>
            <a:chOff x="445196" y="2391236"/>
            <a:chExt cx="8253609" cy="2661902"/>
          </a:xfrm>
        </p:grpSpPr>
        <p:pic>
          <p:nvPicPr>
            <p:cNvPr id="170" name="Google Shape;170;p24"/>
            <p:cNvPicPr preferRelativeResize="0"/>
            <p:nvPr/>
          </p:nvPicPr>
          <p:blipFill>
            <a:blip r:embed="rId3">
              <a:alphaModFix/>
            </a:blip>
            <a:stretch>
              <a:fillRect/>
            </a:stretch>
          </p:blipFill>
          <p:spPr>
            <a:xfrm>
              <a:off x="445196" y="2433766"/>
              <a:ext cx="3816092" cy="2576814"/>
            </a:xfrm>
            <a:prstGeom prst="rect">
              <a:avLst/>
            </a:prstGeom>
            <a:noFill/>
            <a:ln>
              <a:noFill/>
            </a:ln>
          </p:spPr>
        </p:pic>
        <p:pic>
          <p:nvPicPr>
            <p:cNvPr id="171" name="Google Shape;171;p24"/>
            <p:cNvPicPr preferRelativeResize="0"/>
            <p:nvPr/>
          </p:nvPicPr>
          <p:blipFill>
            <a:blip r:embed="rId4">
              <a:alphaModFix/>
            </a:blip>
            <a:stretch>
              <a:fillRect/>
            </a:stretch>
          </p:blipFill>
          <p:spPr>
            <a:xfrm>
              <a:off x="5404596" y="2391236"/>
              <a:ext cx="3294208" cy="2661902"/>
            </a:xfrm>
            <a:prstGeom prst="rect">
              <a:avLst/>
            </a:prstGeom>
            <a:noFill/>
            <a:ln>
              <a:noFill/>
            </a:ln>
          </p:spPr>
        </p:pic>
      </p:grpSp>
      <p:sp>
        <p:nvSpPr>
          <p:cNvPr id="172" name="Google Shape;172;p24"/>
          <p:cNvSpPr/>
          <p:nvPr/>
        </p:nvSpPr>
        <p:spPr>
          <a:xfrm>
            <a:off x="1140325" y="2571750"/>
            <a:ext cx="2975400" cy="210300"/>
          </a:xfrm>
          <a:prstGeom prst="rect">
            <a:avLst/>
          </a:prstGeom>
          <a:noFill/>
          <a:ln w="38100"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a:off x="7135550" y="2689000"/>
            <a:ext cx="774300" cy="7410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395475" y="273225"/>
            <a:ext cx="54855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Approach</a:t>
            </a:r>
            <a:endParaRPr/>
          </a:p>
        </p:txBody>
      </p:sp>
      <p:sp>
        <p:nvSpPr>
          <p:cNvPr id="179" name="Google Shape;179;p25"/>
          <p:cNvSpPr/>
          <p:nvPr/>
        </p:nvSpPr>
        <p:spPr>
          <a:xfrm>
            <a:off x="445200" y="1011450"/>
            <a:ext cx="18063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80" name="Google Shape;180;p25"/>
          <p:cNvSpPr/>
          <p:nvPr/>
        </p:nvSpPr>
        <p:spPr>
          <a:xfrm>
            <a:off x="2251500" y="1014750"/>
            <a:ext cx="18063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81" name="Google Shape;181;p25"/>
          <p:cNvSpPr/>
          <p:nvPr/>
        </p:nvSpPr>
        <p:spPr>
          <a:xfrm>
            <a:off x="5864100" y="1011450"/>
            <a:ext cx="28347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82" name="Google Shape;182;p25"/>
          <p:cNvSpPr/>
          <p:nvPr/>
        </p:nvSpPr>
        <p:spPr>
          <a:xfrm>
            <a:off x="4057800" y="1014750"/>
            <a:ext cx="18063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sp>
        <p:nvSpPr>
          <p:cNvPr id="183" name="Google Shape;183;p25"/>
          <p:cNvSpPr/>
          <p:nvPr/>
        </p:nvSpPr>
        <p:spPr>
          <a:xfrm>
            <a:off x="445200" y="1781300"/>
            <a:ext cx="26655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Feature Reduction</a:t>
            </a:r>
            <a:endParaRPr b="1">
              <a:solidFill>
                <a:srgbClr val="F8F8F8"/>
              </a:solidFill>
              <a:latin typeface="Open Sans"/>
              <a:ea typeface="Open Sans"/>
              <a:cs typeface="Open Sans"/>
              <a:sym typeface="Open Sans"/>
            </a:endParaRPr>
          </a:p>
        </p:txBody>
      </p:sp>
      <p:sp>
        <p:nvSpPr>
          <p:cNvPr id="184" name="Google Shape;184;p25"/>
          <p:cNvSpPr/>
          <p:nvPr/>
        </p:nvSpPr>
        <p:spPr>
          <a:xfrm>
            <a:off x="3239275" y="1784600"/>
            <a:ext cx="2665500" cy="542100"/>
          </a:xfrm>
          <a:prstGeom prst="chevron">
            <a:avLst>
              <a:gd name="adj" fmla="val 50000"/>
            </a:avLst>
          </a:prstGeom>
          <a:solidFill>
            <a:schemeClr val="lt2"/>
          </a:solidFill>
          <a:ln w="9525" cap="flat" cmpd="sng">
            <a:solidFill>
              <a:srgbClr val="F8F8F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Random Forest</a:t>
            </a:r>
            <a:endParaRPr b="1">
              <a:latin typeface="Open Sans"/>
              <a:ea typeface="Open Sans"/>
              <a:cs typeface="Open Sans"/>
              <a:sym typeface="Open Sans"/>
            </a:endParaRPr>
          </a:p>
        </p:txBody>
      </p:sp>
      <p:sp>
        <p:nvSpPr>
          <p:cNvPr id="185" name="Google Shape;185;p25"/>
          <p:cNvSpPr/>
          <p:nvPr/>
        </p:nvSpPr>
        <p:spPr>
          <a:xfrm>
            <a:off x="6033351" y="1781300"/>
            <a:ext cx="2665500" cy="5487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XGBoost</a:t>
            </a:r>
            <a:endParaRPr b="1">
              <a:latin typeface="Open Sans"/>
              <a:ea typeface="Open Sans"/>
              <a:cs typeface="Open Sans"/>
              <a:sym typeface="Open Sans"/>
            </a:endParaRPr>
          </a:p>
        </p:txBody>
      </p:sp>
      <p:pic>
        <p:nvPicPr>
          <p:cNvPr id="186" name="Google Shape;186;p25"/>
          <p:cNvPicPr preferRelativeResize="0"/>
          <p:nvPr/>
        </p:nvPicPr>
        <p:blipFill>
          <a:blip r:embed="rId3">
            <a:alphaModFix/>
          </a:blip>
          <a:stretch>
            <a:fillRect/>
          </a:stretch>
        </p:blipFill>
        <p:spPr>
          <a:xfrm>
            <a:off x="794150" y="2471975"/>
            <a:ext cx="2569687" cy="2512001"/>
          </a:xfrm>
          <a:prstGeom prst="rect">
            <a:avLst/>
          </a:prstGeom>
          <a:noFill/>
          <a:ln>
            <a:noFill/>
          </a:ln>
        </p:spPr>
      </p:pic>
      <p:pic>
        <p:nvPicPr>
          <p:cNvPr id="187" name="Google Shape;187;p25"/>
          <p:cNvPicPr preferRelativeResize="0"/>
          <p:nvPr/>
        </p:nvPicPr>
        <p:blipFill>
          <a:blip r:embed="rId4">
            <a:alphaModFix/>
          </a:blip>
          <a:stretch>
            <a:fillRect/>
          </a:stretch>
        </p:blipFill>
        <p:spPr>
          <a:xfrm>
            <a:off x="3852687" y="2473625"/>
            <a:ext cx="2629917" cy="250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p:nvPr/>
        </p:nvSpPr>
        <p:spPr>
          <a:xfrm>
            <a:off x="4705075" y="1172800"/>
            <a:ext cx="3703200" cy="4084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txBox="1">
            <a:spLocks noGrp="1"/>
          </p:cNvSpPr>
          <p:nvPr>
            <p:ph type="title"/>
          </p:nvPr>
        </p:nvSpPr>
        <p:spPr>
          <a:xfrm>
            <a:off x="395475" y="273225"/>
            <a:ext cx="5485500" cy="11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Approach</a:t>
            </a:r>
            <a:endParaRPr/>
          </a:p>
        </p:txBody>
      </p:sp>
      <p:sp>
        <p:nvSpPr>
          <p:cNvPr id="194" name="Google Shape;194;p26"/>
          <p:cNvSpPr/>
          <p:nvPr/>
        </p:nvSpPr>
        <p:spPr>
          <a:xfrm>
            <a:off x="445200" y="1011450"/>
            <a:ext cx="1806300" cy="548700"/>
          </a:xfrm>
          <a:prstGeom prst="homePlate">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Baseline</a:t>
            </a:r>
            <a:endParaRPr b="1">
              <a:solidFill>
                <a:srgbClr val="F8F8F8"/>
              </a:solidFill>
              <a:latin typeface="Open Sans"/>
              <a:ea typeface="Open Sans"/>
              <a:cs typeface="Open Sans"/>
              <a:sym typeface="Open Sans"/>
            </a:endParaRPr>
          </a:p>
        </p:txBody>
      </p:sp>
      <p:sp>
        <p:nvSpPr>
          <p:cNvPr id="195" name="Google Shape;195;p26"/>
          <p:cNvSpPr/>
          <p:nvPr/>
        </p:nvSpPr>
        <p:spPr>
          <a:xfrm>
            <a:off x="2251500" y="1014750"/>
            <a:ext cx="18063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Decision Trees</a:t>
            </a:r>
            <a:endParaRPr b="1">
              <a:latin typeface="Open Sans"/>
              <a:ea typeface="Open Sans"/>
              <a:cs typeface="Open Sans"/>
              <a:sym typeface="Open Sans"/>
            </a:endParaRPr>
          </a:p>
        </p:txBody>
      </p:sp>
      <p:sp>
        <p:nvSpPr>
          <p:cNvPr id="196" name="Google Shape;196;p26"/>
          <p:cNvSpPr/>
          <p:nvPr/>
        </p:nvSpPr>
        <p:spPr>
          <a:xfrm>
            <a:off x="5864100" y="1011450"/>
            <a:ext cx="28347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More complexity</a:t>
            </a:r>
            <a:endParaRPr b="1">
              <a:latin typeface="Open Sans"/>
              <a:ea typeface="Open Sans"/>
              <a:cs typeface="Open Sans"/>
              <a:sym typeface="Open Sans"/>
            </a:endParaRPr>
          </a:p>
        </p:txBody>
      </p:sp>
      <p:sp>
        <p:nvSpPr>
          <p:cNvPr id="197" name="Google Shape;197;p26"/>
          <p:cNvSpPr/>
          <p:nvPr/>
        </p:nvSpPr>
        <p:spPr>
          <a:xfrm>
            <a:off x="4057800" y="1014750"/>
            <a:ext cx="1806300" cy="542100"/>
          </a:xfrm>
          <a:prstGeom prst="chevron">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Neural Networks</a:t>
            </a:r>
            <a:endParaRPr b="1">
              <a:latin typeface="Open Sans"/>
              <a:ea typeface="Open Sans"/>
              <a:cs typeface="Open Sans"/>
              <a:sym typeface="Open Sans"/>
            </a:endParaRPr>
          </a:p>
        </p:txBody>
      </p:sp>
      <p:grpSp>
        <p:nvGrpSpPr>
          <p:cNvPr id="198" name="Google Shape;198;p26"/>
          <p:cNvGrpSpPr/>
          <p:nvPr/>
        </p:nvGrpSpPr>
        <p:grpSpPr>
          <a:xfrm>
            <a:off x="445200" y="1781300"/>
            <a:ext cx="8253651" cy="548700"/>
            <a:chOff x="445200" y="1781300"/>
            <a:chExt cx="8253651" cy="548700"/>
          </a:xfrm>
        </p:grpSpPr>
        <p:sp>
          <p:nvSpPr>
            <p:cNvPr id="199" name="Google Shape;199;p26"/>
            <p:cNvSpPr/>
            <p:nvPr/>
          </p:nvSpPr>
          <p:spPr>
            <a:xfrm>
              <a:off x="445200" y="1781300"/>
              <a:ext cx="2665500" cy="548700"/>
            </a:xfrm>
            <a:prstGeom prst="homePlate">
              <a:avLst>
                <a:gd name="adj" fmla="val 50000"/>
              </a:avLst>
            </a:prstGeom>
            <a:solidFill>
              <a:srgbClr val="1A3561"/>
            </a:solidFill>
            <a:ln w="9525" cap="flat" cmpd="sng">
              <a:solidFill>
                <a:srgbClr val="1A356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Perceptron</a:t>
              </a:r>
              <a:endParaRPr b="1">
                <a:solidFill>
                  <a:srgbClr val="F8F8F8"/>
                </a:solidFill>
                <a:latin typeface="Open Sans"/>
                <a:ea typeface="Open Sans"/>
                <a:cs typeface="Open Sans"/>
                <a:sym typeface="Open Sans"/>
              </a:endParaRPr>
            </a:p>
          </p:txBody>
        </p:sp>
        <p:sp>
          <p:nvSpPr>
            <p:cNvPr id="200" name="Google Shape;200;p26"/>
            <p:cNvSpPr/>
            <p:nvPr/>
          </p:nvSpPr>
          <p:spPr>
            <a:xfrm>
              <a:off x="3239275" y="1784600"/>
              <a:ext cx="2665500" cy="5421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Logistic regression</a:t>
              </a:r>
              <a:endParaRPr b="1">
                <a:latin typeface="Open Sans"/>
                <a:ea typeface="Open Sans"/>
                <a:cs typeface="Open Sans"/>
                <a:sym typeface="Open Sans"/>
              </a:endParaRPr>
            </a:p>
          </p:txBody>
        </p:sp>
        <p:sp>
          <p:nvSpPr>
            <p:cNvPr id="201" name="Google Shape;201;p26"/>
            <p:cNvSpPr/>
            <p:nvPr/>
          </p:nvSpPr>
          <p:spPr>
            <a:xfrm>
              <a:off x="6033351" y="1781300"/>
              <a:ext cx="2665500" cy="548700"/>
            </a:xfrm>
            <a:prstGeom prst="chevron">
              <a:avLst>
                <a:gd name="adj"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8F8F8"/>
                  </a:solidFill>
                  <a:latin typeface="Open Sans"/>
                  <a:ea typeface="Open Sans"/>
                  <a:cs typeface="Open Sans"/>
                  <a:sym typeface="Open Sans"/>
                </a:rPr>
                <a:t>Multilayer perceptron</a:t>
              </a:r>
              <a:endParaRPr b="1">
                <a:latin typeface="Open Sans"/>
                <a:ea typeface="Open Sans"/>
                <a:cs typeface="Open Sans"/>
                <a:sym typeface="Open Sans"/>
              </a:endParaRPr>
            </a:p>
          </p:txBody>
        </p:sp>
      </p:grpSp>
      <p:pic>
        <p:nvPicPr>
          <p:cNvPr id="202" name="Google Shape;202;p26"/>
          <p:cNvPicPr preferRelativeResize="0"/>
          <p:nvPr/>
        </p:nvPicPr>
        <p:blipFill>
          <a:blip r:embed="rId3">
            <a:alphaModFix/>
          </a:blip>
          <a:stretch>
            <a:fillRect/>
          </a:stretch>
        </p:blipFill>
        <p:spPr>
          <a:xfrm>
            <a:off x="546982" y="2695375"/>
            <a:ext cx="3276119" cy="2333824"/>
          </a:xfrm>
          <a:prstGeom prst="rect">
            <a:avLst/>
          </a:prstGeom>
          <a:noFill/>
          <a:ln>
            <a:noFill/>
          </a:ln>
        </p:spPr>
      </p:pic>
      <p:sp>
        <p:nvSpPr>
          <p:cNvPr id="203" name="Google Shape;203;p26"/>
          <p:cNvSpPr/>
          <p:nvPr/>
        </p:nvSpPr>
        <p:spPr>
          <a:xfrm>
            <a:off x="3912475" y="3222600"/>
            <a:ext cx="792600" cy="861000"/>
          </a:xfrm>
          <a:prstGeom prst="rightArrow">
            <a:avLst>
              <a:gd name="adj1" fmla="val 50000"/>
              <a:gd name="adj2" fmla="val 50000"/>
            </a:avLst>
          </a:prstGeom>
          <a:solidFill>
            <a:srgbClr val="F6B26B"/>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i="1">
                <a:solidFill>
                  <a:schemeClr val="lt1"/>
                </a:solidFill>
              </a:rPr>
              <a:t>WHY?</a:t>
            </a:r>
            <a:endParaRPr sz="1100" b="1" i="1">
              <a:solidFill>
                <a:schemeClr val="lt1"/>
              </a:solidFill>
            </a:endParaRPr>
          </a:p>
        </p:txBody>
      </p:sp>
      <p:pic>
        <p:nvPicPr>
          <p:cNvPr id="204" name="Google Shape;204;p26"/>
          <p:cNvPicPr preferRelativeResize="0"/>
          <p:nvPr/>
        </p:nvPicPr>
        <p:blipFill>
          <a:blip r:embed="rId4">
            <a:alphaModFix/>
          </a:blip>
          <a:stretch>
            <a:fillRect/>
          </a:stretch>
        </p:blipFill>
        <p:spPr>
          <a:xfrm>
            <a:off x="6382810" y="2717750"/>
            <a:ext cx="1553037" cy="1175312"/>
          </a:xfrm>
          <a:prstGeom prst="rect">
            <a:avLst/>
          </a:prstGeom>
          <a:noFill/>
          <a:ln>
            <a:noFill/>
          </a:ln>
        </p:spPr>
      </p:pic>
      <p:pic>
        <p:nvPicPr>
          <p:cNvPr id="205" name="Google Shape;205;p26"/>
          <p:cNvPicPr preferRelativeResize="0"/>
          <p:nvPr/>
        </p:nvPicPr>
        <p:blipFill>
          <a:blip r:embed="rId5">
            <a:alphaModFix/>
          </a:blip>
          <a:stretch>
            <a:fillRect/>
          </a:stretch>
        </p:blipFill>
        <p:spPr>
          <a:xfrm>
            <a:off x="4878730" y="3893062"/>
            <a:ext cx="1528574" cy="1175312"/>
          </a:xfrm>
          <a:prstGeom prst="rect">
            <a:avLst/>
          </a:prstGeom>
          <a:noFill/>
          <a:ln>
            <a:noFill/>
          </a:ln>
        </p:spPr>
      </p:pic>
      <p:pic>
        <p:nvPicPr>
          <p:cNvPr id="206" name="Google Shape;206;p26"/>
          <p:cNvPicPr preferRelativeResize="0"/>
          <p:nvPr/>
        </p:nvPicPr>
        <p:blipFill>
          <a:blip r:embed="rId6">
            <a:alphaModFix/>
          </a:blip>
          <a:stretch>
            <a:fillRect/>
          </a:stretch>
        </p:blipFill>
        <p:spPr>
          <a:xfrm>
            <a:off x="6407304" y="3893062"/>
            <a:ext cx="1528546" cy="1175282"/>
          </a:xfrm>
          <a:prstGeom prst="rect">
            <a:avLst/>
          </a:prstGeom>
          <a:noFill/>
          <a:ln>
            <a:noFill/>
          </a:ln>
        </p:spPr>
      </p:pic>
      <p:pic>
        <p:nvPicPr>
          <p:cNvPr id="207" name="Google Shape;207;p26"/>
          <p:cNvPicPr preferRelativeResize="0"/>
          <p:nvPr/>
        </p:nvPicPr>
        <p:blipFill>
          <a:blip r:embed="rId7">
            <a:alphaModFix/>
          </a:blip>
          <a:stretch>
            <a:fillRect/>
          </a:stretch>
        </p:blipFill>
        <p:spPr>
          <a:xfrm>
            <a:off x="4794449" y="2717750"/>
            <a:ext cx="1600602" cy="1175312"/>
          </a:xfrm>
          <a:prstGeom prst="rect">
            <a:avLst/>
          </a:prstGeom>
          <a:noFill/>
          <a:ln>
            <a:noFill/>
          </a:ln>
        </p:spPr>
      </p:pic>
      <p:sp>
        <p:nvSpPr>
          <p:cNvPr id="208" name="Google Shape;208;p26"/>
          <p:cNvSpPr txBox="1"/>
          <p:nvPr/>
        </p:nvSpPr>
        <p:spPr>
          <a:xfrm>
            <a:off x="4952150" y="2371638"/>
            <a:ext cx="21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rgbClr val="1A3561"/>
                </a:solidFill>
              </a:rPr>
              <a:t>No Linear Separability</a:t>
            </a:r>
            <a:endParaRPr b="1" i="1">
              <a:solidFill>
                <a:srgbClr val="1A3561"/>
              </a:solidFill>
            </a:endParaRPr>
          </a:p>
        </p:txBody>
      </p:sp>
      <p:sp>
        <p:nvSpPr>
          <p:cNvPr id="209" name="Google Shape;209;p26"/>
          <p:cNvSpPr txBox="1"/>
          <p:nvPr/>
        </p:nvSpPr>
        <p:spPr>
          <a:xfrm>
            <a:off x="959275" y="2343513"/>
            <a:ext cx="21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rgbClr val="1A3561"/>
                </a:solidFill>
              </a:rPr>
              <a:t>No Convergence</a:t>
            </a:r>
            <a:endParaRPr b="1" i="1">
              <a:solidFill>
                <a:srgbClr val="1A356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2304</Words>
  <Application>Microsoft Macintosh PowerPoint</Application>
  <PresentationFormat>On-screen Show (16:9)</PresentationFormat>
  <Paragraphs>330</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Open Sans</vt:lpstr>
      <vt:lpstr>Open Sans ExtraBold</vt:lpstr>
      <vt:lpstr>Open Sans Light</vt:lpstr>
      <vt:lpstr>Helvetica Neue</vt:lpstr>
      <vt:lpstr>Courier New</vt:lpstr>
      <vt:lpstr>Arial</vt:lpstr>
      <vt:lpstr>Simple Light</vt:lpstr>
      <vt:lpstr>Identifying Age-Related Conditions</vt:lpstr>
      <vt:lpstr>Can we predict the presence of any of three age related conditions?</vt:lpstr>
      <vt:lpstr>Overview of Modeling Approach</vt:lpstr>
      <vt:lpstr>Can we predict the presence of any of three age related conditions?</vt:lpstr>
      <vt:lpstr>Data</vt:lpstr>
      <vt:lpstr>Approach</vt:lpstr>
      <vt:lpstr>Approach</vt:lpstr>
      <vt:lpstr>Approach</vt:lpstr>
      <vt:lpstr>Approach</vt:lpstr>
      <vt:lpstr>Approach</vt:lpstr>
      <vt:lpstr>Approach</vt:lpstr>
      <vt:lpstr>Experiments</vt:lpstr>
      <vt:lpstr>Conclusions</vt:lpstr>
      <vt:lpstr>Thank you!    Questions?</vt:lpstr>
      <vt:lpstr>Contributions</vt:lpstr>
      <vt:lpstr>BACKUP</vt:lpstr>
      <vt:lpstr>Impact of Data Leakage</vt:lpstr>
      <vt:lpstr>How we thought our models would perform: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Age-Related Conditions</dc:title>
  <cp:lastModifiedBy>Juliana Gómez</cp:lastModifiedBy>
  <cp:revision>1</cp:revision>
  <dcterms:modified xsi:type="dcterms:W3CDTF">2023-08-11T20:17:00Z</dcterms:modified>
</cp:coreProperties>
</file>